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 id="2147483718" r:id="rId2"/>
  </p:sldMasterIdLst>
  <p:notesMasterIdLst>
    <p:notesMasterId r:id="rId9"/>
  </p:notesMasterIdLst>
  <p:sldIdLst>
    <p:sldId id="412" r:id="rId3"/>
    <p:sldId id="439" r:id="rId4"/>
    <p:sldId id="440" r:id="rId5"/>
    <p:sldId id="442" r:id="rId6"/>
    <p:sldId id="443" r:id="rId7"/>
    <p:sldId id="376"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AAECA4C-5076-4133-8E09-37A7CBF74926}">
          <p14:sldIdLst>
            <p14:sldId id="412"/>
            <p14:sldId id="439"/>
            <p14:sldId id="440"/>
            <p14:sldId id="442"/>
            <p14:sldId id="443"/>
            <p14:sldId id="37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tul Mahajan" userId="4dcf5355-cb7f-4f24-ae9d-68f416cbaf1f" providerId="ADAL" clId="{91793E59-4B10-430D-AEE5-4BE8298BE9F6}"/>
    <pc:docChg chg="custSel modSld">
      <pc:chgData name="Atul Mahajan" userId="4dcf5355-cb7f-4f24-ae9d-68f416cbaf1f" providerId="ADAL" clId="{91793E59-4B10-430D-AEE5-4BE8298BE9F6}" dt="2020-01-16T19:59:10.254" v="1461" actId="20577"/>
      <pc:docMkLst>
        <pc:docMk/>
      </pc:docMkLst>
      <pc:sldChg chg="modSp">
        <pc:chgData name="Atul Mahajan" userId="4dcf5355-cb7f-4f24-ae9d-68f416cbaf1f" providerId="ADAL" clId="{91793E59-4B10-430D-AEE5-4BE8298BE9F6}" dt="2020-01-16T19:55:45.912" v="1354" actId="1076"/>
        <pc:sldMkLst>
          <pc:docMk/>
          <pc:sldMk cId="1867574397" sldId="412"/>
        </pc:sldMkLst>
        <pc:spChg chg="mod">
          <ac:chgData name="Atul Mahajan" userId="4dcf5355-cb7f-4f24-ae9d-68f416cbaf1f" providerId="ADAL" clId="{91793E59-4B10-430D-AEE5-4BE8298BE9F6}" dt="2020-01-16T19:55:45.912" v="1354" actId="1076"/>
          <ac:spMkLst>
            <pc:docMk/>
            <pc:sldMk cId="1867574397" sldId="412"/>
            <ac:spMk id="8" creationId="{6740A22E-D740-43C8-B11F-3E1CF4CF8CB5}"/>
          </ac:spMkLst>
        </pc:spChg>
      </pc:sldChg>
      <pc:sldChg chg="modSp">
        <pc:chgData name="Atul Mahajan" userId="4dcf5355-cb7f-4f24-ae9d-68f416cbaf1f" providerId="ADAL" clId="{91793E59-4B10-430D-AEE5-4BE8298BE9F6}" dt="2020-01-16T19:58:30.880" v="1454" actId="1076"/>
        <pc:sldMkLst>
          <pc:docMk/>
          <pc:sldMk cId="1734098984" sldId="440"/>
        </pc:sldMkLst>
        <pc:spChg chg="mod">
          <ac:chgData name="Atul Mahajan" userId="4dcf5355-cb7f-4f24-ae9d-68f416cbaf1f" providerId="ADAL" clId="{91793E59-4B10-430D-AEE5-4BE8298BE9F6}" dt="2020-01-16T19:58:16.006" v="1453" actId="20577"/>
          <ac:spMkLst>
            <pc:docMk/>
            <pc:sldMk cId="1734098984" sldId="440"/>
            <ac:spMk id="12" creationId="{03C83035-D184-4BEB-B920-2FFDC989D3FD}"/>
          </ac:spMkLst>
        </pc:spChg>
        <pc:spChg chg="mod">
          <ac:chgData name="Atul Mahajan" userId="4dcf5355-cb7f-4f24-ae9d-68f416cbaf1f" providerId="ADAL" clId="{91793E59-4B10-430D-AEE5-4BE8298BE9F6}" dt="2020-01-16T19:58:30.880" v="1454" actId="1076"/>
          <ac:spMkLst>
            <pc:docMk/>
            <pc:sldMk cId="1734098984" sldId="440"/>
            <ac:spMk id="13" creationId="{46C90E56-C3CA-4288-9425-05197B603F79}"/>
          </ac:spMkLst>
        </pc:spChg>
        <pc:spChg chg="mod">
          <ac:chgData name="Atul Mahajan" userId="4dcf5355-cb7f-4f24-ae9d-68f416cbaf1f" providerId="ADAL" clId="{91793E59-4B10-430D-AEE5-4BE8298BE9F6}" dt="2020-01-16T19:53:10.213" v="1346" actId="14100"/>
          <ac:spMkLst>
            <pc:docMk/>
            <pc:sldMk cId="1734098984" sldId="440"/>
            <ac:spMk id="15" creationId="{67803121-AA86-42D9-AFCE-4158CE1B4C22}"/>
          </ac:spMkLst>
        </pc:spChg>
        <pc:picChg chg="mod">
          <ac:chgData name="Atul Mahajan" userId="4dcf5355-cb7f-4f24-ae9d-68f416cbaf1f" providerId="ADAL" clId="{91793E59-4B10-430D-AEE5-4BE8298BE9F6}" dt="2020-01-16T19:49:33.723" v="1241" actId="1076"/>
          <ac:picMkLst>
            <pc:docMk/>
            <pc:sldMk cId="1734098984" sldId="440"/>
            <ac:picMk id="17" creationId="{A859B901-233F-4813-9C17-91B5ED22EA84}"/>
          </ac:picMkLst>
        </pc:picChg>
      </pc:sldChg>
      <pc:sldChg chg="modSp">
        <pc:chgData name="Atul Mahajan" userId="4dcf5355-cb7f-4f24-ae9d-68f416cbaf1f" providerId="ADAL" clId="{91793E59-4B10-430D-AEE5-4BE8298BE9F6}" dt="2020-01-16T19:59:10.254" v="1461" actId="20577"/>
        <pc:sldMkLst>
          <pc:docMk/>
          <pc:sldMk cId="2537069295" sldId="442"/>
        </pc:sldMkLst>
        <pc:spChg chg="mod">
          <ac:chgData name="Atul Mahajan" userId="4dcf5355-cb7f-4f24-ae9d-68f416cbaf1f" providerId="ADAL" clId="{91793E59-4B10-430D-AEE5-4BE8298BE9F6}" dt="2020-01-16T19:59:10.254" v="1461" actId="20577"/>
          <ac:spMkLst>
            <pc:docMk/>
            <pc:sldMk cId="2537069295" sldId="442"/>
            <ac:spMk id="12" creationId="{17595208-4184-4663-86B7-CAF00E0C4D1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B54AA8-2AD6-4233-8883-53AF44680E83}" type="datetimeFigureOut">
              <a:rPr lang="en-CA" smtClean="0"/>
              <a:t>2020-02-18</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2AD849-0EDB-4E69-9366-9820B5159090}" type="slidenum">
              <a:rPr lang="en-CA" smtClean="0"/>
              <a:t>‹#›</a:t>
            </a:fld>
            <a:endParaRPr lang="en-CA"/>
          </a:p>
        </p:txBody>
      </p:sp>
    </p:spTree>
    <p:extLst>
      <p:ext uri="{BB962C8B-B14F-4D97-AF65-F5344CB8AC3E}">
        <p14:creationId xmlns:p14="http://schemas.microsoft.com/office/powerpoint/2010/main" val="282387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500" dirty="0"/>
          </a:p>
        </p:txBody>
      </p:sp>
    </p:spTree>
    <p:extLst>
      <p:ext uri="{BB962C8B-B14F-4D97-AF65-F5344CB8AC3E}">
        <p14:creationId xmlns:p14="http://schemas.microsoft.com/office/powerpoint/2010/main" val="4064126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500" dirty="0"/>
          </a:p>
        </p:txBody>
      </p:sp>
    </p:spTree>
    <p:extLst>
      <p:ext uri="{BB962C8B-B14F-4D97-AF65-F5344CB8AC3E}">
        <p14:creationId xmlns:p14="http://schemas.microsoft.com/office/powerpoint/2010/main" val="4079534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500" dirty="0"/>
          </a:p>
        </p:txBody>
      </p:sp>
    </p:spTree>
    <p:extLst>
      <p:ext uri="{BB962C8B-B14F-4D97-AF65-F5344CB8AC3E}">
        <p14:creationId xmlns:p14="http://schemas.microsoft.com/office/powerpoint/2010/main" val="1871748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500" dirty="0"/>
          </a:p>
        </p:txBody>
      </p:sp>
    </p:spTree>
    <p:extLst>
      <p:ext uri="{BB962C8B-B14F-4D97-AF65-F5344CB8AC3E}">
        <p14:creationId xmlns:p14="http://schemas.microsoft.com/office/powerpoint/2010/main" val="2054541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65EDEF1C-1778-4319-BD65-229347A8A5B2}" type="datetimeFigureOut">
              <a:rPr lang="en-CA" smtClean="0"/>
              <a:t>2020-02-18</a:t>
            </a:fld>
            <a:endParaRPr lang="en-CA"/>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CA"/>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A88D482A-F9C4-4C17-8B95-C6BB83181637}" type="slidenum">
              <a:rPr lang="en-CA" smtClean="0"/>
              <a:t>‹#›</a:t>
            </a:fld>
            <a:endParaRPr lang="en-CA"/>
          </a:p>
        </p:txBody>
      </p:sp>
    </p:spTree>
    <p:extLst>
      <p:ext uri="{BB962C8B-B14F-4D97-AF65-F5344CB8AC3E}">
        <p14:creationId xmlns:p14="http://schemas.microsoft.com/office/powerpoint/2010/main" val="1800676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EDEF1C-1778-4319-BD65-229347A8A5B2}" type="datetimeFigureOut">
              <a:rPr lang="en-CA" smtClean="0"/>
              <a:t>2020-02-18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88D482A-F9C4-4C17-8B95-C6BB83181637}" type="slidenum">
              <a:rPr lang="en-CA" smtClean="0"/>
              <a:t>‹#›</a:t>
            </a:fld>
            <a:endParaRPr lang="en-CA"/>
          </a:p>
        </p:txBody>
      </p:sp>
    </p:spTree>
    <p:extLst>
      <p:ext uri="{BB962C8B-B14F-4D97-AF65-F5344CB8AC3E}">
        <p14:creationId xmlns:p14="http://schemas.microsoft.com/office/powerpoint/2010/main" val="3671647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65EDEF1C-1778-4319-BD65-229347A8A5B2}" type="datetimeFigureOut">
              <a:rPr lang="en-CA" smtClean="0"/>
              <a:t>2020-02-18</a:t>
            </a:fld>
            <a:endParaRPr lang="en-CA"/>
          </a:p>
        </p:txBody>
      </p:sp>
      <p:sp>
        <p:nvSpPr>
          <p:cNvPr id="5" name="Footer Placeholder 4"/>
          <p:cNvSpPr>
            <a:spLocks noGrp="1"/>
          </p:cNvSpPr>
          <p:nvPr>
            <p:ph type="ftr" sz="quarter" idx="11"/>
          </p:nvPr>
        </p:nvSpPr>
        <p:spPr>
          <a:xfrm>
            <a:off x="774923" y="5951811"/>
            <a:ext cx="7896279" cy="365125"/>
          </a:xfrm>
        </p:spPr>
        <p:txBody>
          <a:bodyPr/>
          <a:lstStyle/>
          <a:p>
            <a:endParaRPr lang="en-CA"/>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A88D482A-F9C4-4C17-8B95-C6BB83181637}" type="slidenum">
              <a:rPr lang="en-CA" smtClean="0"/>
              <a:t>‹#›</a:t>
            </a:fld>
            <a:endParaRPr lang="en-CA"/>
          </a:p>
        </p:txBody>
      </p:sp>
    </p:spTree>
    <p:extLst>
      <p:ext uri="{BB962C8B-B14F-4D97-AF65-F5344CB8AC3E}">
        <p14:creationId xmlns:p14="http://schemas.microsoft.com/office/powerpoint/2010/main" val="1752274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37067" y="703515"/>
            <a:ext cx="11700955" cy="4989859"/>
          </a:xfrm>
        </p:spPr>
        <p:txBody>
          <a:bodyPr/>
          <a:lstStyle>
            <a:lvl1pPr>
              <a:defRPr kern="0" baseline="0">
                <a:solidFill>
                  <a:schemeClr val="tx1"/>
                </a:solidFill>
              </a:defRPr>
            </a:lvl1pPr>
            <a:lvl2pPr>
              <a:defRPr kern="0" baseline="0">
                <a:solidFill>
                  <a:srgbClr val="860038"/>
                </a:solidFill>
              </a:defRPr>
            </a:lvl2pPr>
            <a:lvl3pPr>
              <a:defRPr kern="0" baseline="0">
                <a:solidFill>
                  <a:srgbClr val="696A6D"/>
                </a:solidFill>
              </a:defRPr>
            </a:lvl3pPr>
            <a:lvl4pPr>
              <a:defRPr kern="0" baseline="0">
                <a:solidFill>
                  <a:srgbClr val="83A779"/>
                </a:solidFill>
              </a:defRPr>
            </a:lvl4pPr>
            <a:lvl5pPr>
              <a:defRPr kern="0" baseline="0">
                <a:solidFill>
                  <a:srgbClr val="4B879F"/>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71311" y="6534822"/>
            <a:ext cx="1766711" cy="323179"/>
          </a:xfrm>
          <a:prstGeom prst="rect">
            <a:avLst/>
          </a:prstGeom>
        </p:spPr>
      </p:pic>
      <p:sp>
        <p:nvSpPr>
          <p:cNvPr id="2" name="TextBox 1"/>
          <p:cNvSpPr txBox="1"/>
          <p:nvPr userDrawn="1"/>
        </p:nvSpPr>
        <p:spPr>
          <a:xfrm>
            <a:off x="237067" y="6581002"/>
            <a:ext cx="3341511" cy="276999"/>
          </a:xfrm>
          <a:prstGeom prst="rect">
            <a:avLst/>
          </a:prstGeom>
          <a:noFill/>
        </p:spPr>
        <p:txBody>
          <a:bodyPr wrap="square" rtlCol="0">
            <a:spAutoFit/>
          </a:bodyPr>
          <a:lstStyle/>
          <a:p>
            <a:pPr algn="l"/>
            <a:r>
              <a:rPr lang="en-CA" sz="1200" dirty="0"/>
              <a:t>Private and Confidential</a:t>
            </a:r>
          </a:p>
        </p:txBody>
      </p:sp>
      <p:grpSp>
        <p:nvGrpSpPr>
          <p:cNvPr id="13" name="Group 12"/>
          <p:cNvGrpSpPr/>
          <p:nvPr userDrawn="1"/>
        </p:nvGrpSpPr>
        <p:grpSpPr>
          <a:xfrm>
            <a:off x="237067" y="177802"/>
            <a:ext cx="11700955" cy="211667"/>
            <a:chOff x="177800" y="177801"/>
            <a:chExt cx="8775716" cy="211667"/>
          </a:xfrm>
        </p:grpSpPr>
        <p:sp>
          <p:nvSpPr>
            <p:cNvPr id="14" name="Rectangle 13"/>
            <p:cNvSpPr/>
            <p:nvPr userDrawn="1"/>
          </p:nvSpPr>
          <p:spPr>
            <a:xfrm>
              <a:off x="177800" y="177801"/>
              <a:ext cx="1625600" cy="211667"/>
            </a:xfrm>
            <a:prstGeom prst="rect">
              <a:avLst/>
            </a:prstGeom>
            <a:solidFill>
              <a:srgbClr val="860038"/>
            </a:solidFill>
            <a:ln>
              <a:solidFill>
                <a:srgbClr val="860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15" name="Rectangle 14"/>
            <p:cNvSpPr/>
            <p:nvPr userDrawn="1"/>
          </p:nvSpPr>
          <p:spPr>
            <a:xfrm>
              <a:off x="7327916" y="177801"/>
              <a:ext cx="1625600" cy="211667"/>
            </a:xfrm>
            <a:prstGeom prst="rect">
              <a:avLst/>
            </a:prstGeom>
            <a:solidFill>
              <a:srgbClr val="696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23" name="Rectangle 22"/>
            <p:cNvSpPr/>
            <p:nvPr userDrawn="1"/>
          </p:nvSpPr>
          <p:spPr>
            <a:xfrm>
              <a:off x="1968500" y="177801"/>
              <a:ext cx="1625600" cy="211667"/>
            </a:xfrm>
            <a:prstGeom prst="rect">
              <a:avLst/>
            </a:prstGeom>
            <a:solidFill>
              <a:srgbClr val="83A779"/>
            </a:solidFill>
            <a:ln>
              <a:solidFill>
                <a:srgbClr val="83A7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24" name="Rectangle 23"/>
            <p:cNvSpPr/>
            <p:nvPr userDrawn="1"/>
          </p:nvSpPr>
          <p:spPr>
            <a:xfrm>
              <a:off x="5537216" y="177801"/>
              <a:ext cx="1625600" cy="211667"/>
            </a:xfrm>
            <a:prstGeom prst="rect">
              <a:avLst/>
            </a:prstGeom>
            <a:solidFill>
              <a:srgbClr val="4B879F"/>
            </a:solidFill>
            <a:ln>
              <a:solidFill>
                <a:srgbClr val="4B87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25" name="Rectangle 24"/>
            <p:cNvSpPr/>
            <p:nvPr userDrawn="1"/>
          </p:nvSpPr>
          <p:spPr>
            <a:xfrm>
              <a:off x="3746516" y="177801"/>
              <a:ext cx="1625600" cy="2116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grpSp>
    </p:spTree>
    <p:extLst>
      <p:ext uri="{BB962C8B-B14F-4D97-AF65-F5344CB8AC3E}">
        <p14:creationId xmlns:p14="http://schemas.microsoft.com/office/powerpoint/2010/main" val="20791832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rgbClr val="696A6D"/>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endParaRPr lang="en-CA" dirty="0"/>
          </a:p>
        </p:txBody>
      </p:sp>
      <p:grpSp>
        <p:nvGrpSpPr>
          <p:cNvPr id="4" name="Group 3"/>
          <p:cNvGrpSpPr/>
          <p:nvPr userDrawn="1"/>
        </p:nvGrpSpPr>
        <p:grpSpPr>
          <a:xfrm>
            <a:off x="237067" y="177802"/>
            <a:ext cx="11700955" cy="211667"/>
            <a:chOff x="177800" y="177801"/>
            <a:chExt cx="8775716" cy="211667"/>
          </a:xfrm>
        </p:grpSpPr>
        <p:sp>
          <p:nvSpPr>
            <p:cNvPr id="7" name="Rectangle 6"/>
            <p:cNvSpPr/>
            <p:nvPr userDrawn="1"/>
          </p:nvSpPr>
          <p:spPr>
            <a:xfrm>
              <a:off x="177800" y="177801"/>
              <a:ext cx="1625600" cy="211667"/>
            </a:xfrm>
            <a:prstGeom prst="rect">
              <a:avLst/>
            </a:prstGeom>
            <a:solidFill>
              <a:srgbClr val="860038"/>
            </a:solidFill>
            <a:ln>
              <a:solidFill>
                <a:srgbClr val="860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8" name="Rectangle 7"/>
            <p:cNvSpPr/>
            <p:nvPr userDrawn="1"/>
          </p:nvSpPr>
          <p:spPr>
            <a:xfrm>
              <a:off x="7327916" y="177801"/>
              <a:ext cx="1625600" cy="211667"/>
            </a:xfrm>
            <a:prstGeom prst="rect">
              <a:avLst/>
            </a:prstGeom>
            <a:solidFill>
              <a:srgbClr val="696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9" name="Rectangle 8"/>
            <p:cNvSpPr/>
            <p:nvPr userDrawn="1"/>
          </p:nvSpPr>
          <p:spPr>
            <a:xfrm>
              <a:off x="1968500" y="177801"/>
              <a:ext cx="1625600" cy="211667"/>
            </a:xfrm>
            <a:prstGeom prst="rect">
              <a:avLst/>
            </a:prstGeom>
            <a:solidFill>
              <a:srgbClr val="83A779"/>
            </a:solidFill>
            <a:ln>
              <a:solidFill>
                <a:srgbClr val="83A7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10" name="Rectangle 9"/>
            <p:cNvSpPr/>
            <p:nvPr userDrawn="1"/>
          </p:nvSpPr>
          <p:spPr>
            <a:xfrm>
              <a:off x="5537216" y="177801"/>
              <a:ext cx="1625600" cy="211667"/>
            </a:xfrm>
            <a:prstGeom prst="rect">
              <a:avLst/>
            </a:prstGeom>
            <a:solidFill>
              <a:srgbClr val="4B879F"/>
            </a:solidFill>
            <a:ln>
              <a:solidFill>
                <a:srgbClr val="4B87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11" name="Rectangle 10"/>
            <p:cNvSpPr/>
            <p:nvPr userDrawn="1"/>
          </p:nvSpPr>
          <p:spPr>
            <a:xfrm>
              <a:off x="3746516" y="177801"/>
              <a:ext cx="1625600" cy="2116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grpSp>
      <p:sp>
        <p:nvSpPr>
          <p:cNvPr id="13" name="Rectangle 12"/>
          <p:cNvSpPr/>
          <p:nvPr userDrawn="1"/>
        </p:nvSpPr>
        <p:spPr>
          <a:xfrm>
            <a:off x="237067" y="1195680"/>
            <a:ext cx="11757399" cy="2233320"/>
          </a:xfrm>
          <a:prstGeom prst="rect">
            <a:avLst/>
          </a:prstGeom>
          <a:solidFill>
            <a:srgbClr val="860038"/>
          </a:solidFill>
          <a:ln w="12700" cap="flat" cmpd="sng" algn="ctr">
            <a:solidFill>
              <a:srgbClr val="696A6D"/>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schemeClr val="bg1"/>
              </a:solidFill>
              <a:effectLst/>
              <a:uLnTx/>
              <a:uFillTx/>
              <a:latin typeface="Calibri" panose="020F0502020204030204"/>
              <a:ea typeface="+mn-ea"/>
              <a:cs typeface="+mn-cs"/>
            </a:endParaRPr>
          </a:p>
        </p:txBody>
      </p:sp>
      <p:sp>
        <p:nvSpPr>
          <p:cNvPr id="12" name="Text Placeholder 11">
            <a:extLst>
              <a:ext uri="{FF2B5EF4-FFF2-40B4-BE49-F238E27FC236}">
                <a16:creationId xmlns:a16="http://schemas.microsoft.com/office/drawing/2014/main" id="{969DFD8D-5728-4DE9-9866-5279F91FB8B2}"/>
              </a:ext>
            </a:extLst>
          </p:cNvPr>
          <p:cNvSpPr>
            <a:spLocks noGrp="1"/>
          </p:cNvSpPr>
          <p:nvPr>
            <p:ph type="body" sz="quarter" idx="12"/>
          </p:nvPr>
        </p:nvSpPr>
        <p:spPr>
          <a:xfrm>
            <a:off x="1320799" y="1600200"/>
            <a:ext cx="8643007" cy="914400"/>
          </a:xfrm>
        </p:spPr>
        <p:txBody>
          <a:bodyPr/>
          <a:lstStyle>
            <a:lvl1pPr marL="0" indent="0">
              <a:buNone/>
              <a:defRPr>
                <a:ln>
                  <a:solidFill>
                    <a:schemeClr val="bg1"/>
                  </a:solidFill>
                </a:ln>
                <a:solidFill>
                  <a:schemeClr val="bg1"/>
                </a:solidFill>
              </a:defRPr>
            </a:lvl1pPr>
          </a:lstStyle>
          <a:p>
            <a:pPr lvl="0"/>
            <a:r>
              <a:rPr lang="en-US"/>
              <a:t>Edit Master text styles</a:t>
            </a:r>
          </a:p>
        </p:txBody>
      </p:sp>
    </p:spTree>
    <p:extLst>
      <p:ext uri="{BB962C8B-B14F-4D97-AF65-F5344CB8AC3E}">
        <p14:creationId xmlns:p14="http://schemas.microsoft.com/office/powerpoint/2010/main" val="1946070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rgbClr val="696A6D"/>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p:cNvSpPr>
            <a:spLocks noGrp="1"/>
          </p:cNvSpPr>
          <p:nvPr>
            <p:ph type="ftr" sz="quarter" idx="11"/>
          </p:nvPr>
        </p:nvSpPr>
        <p:spPr/>
        <p:txBody>
          <a:bodyPr/>
          <a:lstStyle/>
          <a:p>
            <a:r>
              <a:rPr lang="en-CA" dirty="0"/>
              <a:t>Private and Confidential</a:t>
            </a:r>
          </a:p>
        </p:txBody>
      </p:sp>
      <p:grpSp>
        <p:nvGrpSpPr>
          <p:cNvPr id="4" name="Group 3"/>
          <p:cNvGrpSpPr/>
          <p:nvPr userDrawn="1"/>
        </p:nvGrpSpPr>
        <p:grpSpPr>
          <a:xfrm>
            <a:off x="237067" y="177802"/>
            <a:ext cx="11700955" cy="211667"/>
            <a:chOff x="177800" y="177801"/>
            <a:chExt cx="8775716" cy="211667"/>
          </a:xfrm>
        </p:grpSpPr>
        <p:sp>
          <p:nvSpPr>
            <p:cNvPr id="7" name="Rectangle 6"/>
            <p:cNvSpPr/>
            <p:nvPr userDrawn="1"/>
          </p:nvSpPr>
          <p:spPr>
            <a:xfrm>
              <a:off x="177800" y="177801"/>
              <a:ext cx="1625600" cy="211667"/>
            </a:xfrm>
            <a:prstGeom prst="rect">
              <a:avLst/>
            </a:prstGeom>
            <a:solidFill>
              <a:srgbClr val="860038"/>
            </a:solidFill>
            <a:ln>
              <a:solidFill>
                <a:srgbClr val="860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8" name="Rectangle 7"/>
            <p:cNvSpPr/>
            <p:nvPr userDrawn="1"/>
          </p:nvSpPr>
          <p:spPr>
            <a:xfrm>
              <a:off x="7327916" y="177801"/>
              <a:ext cx="1625600" cy="211667"/>
            </a:xfrm>
            <a:prstGeom prst="rect">
              <a:avLst/>
            </a:prstGeom>
            <a:solidFill>
              <a:srgbClr val="696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9" name="Rectangle 8"/>
            <p:cNvSpPr/>
            <p:nvPr userDrawn="1"/>
          </p:nvSpPr>
          <p:spPr>
            <a:xfrm>
              <a:off x="1968500" y="177801"/>
              <a:ext cx="1625600" cy="211667"/>
            </a:xfrm>
            <a:prstGeom prst="rect">
              <a:avLst/>
            </a:prstGeom>
            <a:solidFill>
              <a:srgbClr val="83A779"/>
            </a:solidFill>
            <a:ln>
              <a:solidFill>
                <a:srgbClr val="83A7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10" name="Rectangle 9"/>
            <p:cNvSpPr/>
            <p:nvPr userDrawn="1"/>
          </p:nvSpPr>
          <p:spPr>
            <a:xfrm>
              <a:off x="5537216" y="177801"/>
              <a:ext cx="1625600" cy="211667"/>
            </a:xfrm>
            <a:prstGeom prst="rect">
              <a:avLst/>
            </a:prstGeom>
            <a:solidFill>
              <a:srgbClr val="4B879F"/>
            </a:solidFill>
            <a:ln>
              <a:solidFill>
                <a:srgbClr val="4B87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11" name="Rectangle 10"/>
            <p:cNvSpPr/>
            <p:nvPr userDrawn="1"/>
          </p:nvSpPr>
          <p:spPr>
            <a:xfrm>
              <a:off x="3746516" y="177801"/>
              <a:ext cx="1625600" cy="2116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grpSp>
      <p:sp>
        <p:nvSpPr>
          <p:cNvPr id="13" name="Rectangle 12"/>
          <p:cNvSpPr/>
          <p:nvPr userDrawn="1"/>
        </p:nvSpPr>
        <p:spPr>
          <a:xfrm>
            <a:off x="237067" y="1204147"/>
            <a:ext cx="11757399" cy="2233320"/>
          </a:xfrm>
          <a:prstGeom prst="rect">
            <a:avLst/>
          </a:prstGeom>
          <a:solidFill>
            <a:srgbClr val="860038"/>
          </a:solidFill>
          <a:ln w="12700" cap="flat" cmpd="sng" algn="ctr">
            <a:solidFill>
              <a:srgbClr val="696A6D"/>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73858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37067" y="703515"/>
            <a:ext cx="11700955" cy="4989859"/>
          </a:xfrm>
        </p:spPr>
        <p:txBody>
          <a:bodyPr/>
          <a:lstStyle>
            <a:lvl1pPr>
              <a:defRPr kern="0" baseline="0">
                <a:solidFill>
                  <a:schemeClr val="tx1"/>
                </a:solidFill>
              </a:defRPr>
            </a:lvl1pPr>
            <a:lvl2pPr>
              <a:defRPr kern="0" baseline="0">
                <a:solidFill>
                  <a:srgbClr val="860038"/>
                </a:solidFill>
              </a:defRPr>
            </a:lvl2pPr>
            <a:lvl3pPr>
              <a:defRPr kern="0" baseline="0">
                <a:solidFill>
                  <a:srgbClr val="696A6D"/>
                </a:solidFill>
              </a:defRPr>
            </a:lvl3pPr>
            <a:lvl4pPr>
              <a:defRPr kern="0" baseline="0">
                <a:solidFill>
                  <a:srgbClr val="83A779"/>
                </a:solidFill>
              </a:defRPr>
            </a:lvl4pPr>
            <a:lvl5pPr>
              <a:defRPr kern="0" baseline="0">
                <a:solidFill>
                  <a:srgbClr val="4B879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71311" y="6534822"/>
            <a:ext cx="1766711" cy="323179"/>
          </a:xfrm>
          <a:prstGeom prst="rect">
            <a:avLst/>
          </a:prstGeom>
        </p:spPr>
      </p:pic>
      <p:sp>
        <p:nvSpPr>
          <p:cNvPr id="2" name="TextBox 1"/>
          <p:cNvSpPr txBox="1"/>
          <p:nvPr userDrawn="1"/>
        </p:nvSpPr>
        <p:spPr>
          <a:xfrm>
            <a:off x="237067" y="6581002"/>
            <a:ext cx="3341511" cy="276999"/>
          </a:xfrm>
          <a:prstGeom prst="rect">
            <a:avLst/>
          </a:prstGeom>
          <a:noFill/>
        </p:spPr>
        <p:txBody>
          <a:bodyPr wrap="square" rtlCol="0">
            <a:spAutoFit/>
          </a:bodyPr>
          <a:lstStyle/>
          <a:p>
            <a:pPr algn="l"/>
            <a:r>
              <a:rPr lang="en-CA" sz="1200" dirty="0"/>
              <a:t>Private and Confidential</a:t>
            </a:r>
          </a:p>
        </p:txBody>
      </p:sp>
      <p:grpSp>
        <p:nvGrpSpPr>
          <p:cNvPr id="13" name="Group 12"/>
          <p:cNvGrpSpPr/>
          <p:nvPr userDrawn="1"/>
        </p:nvGrpSpPr>
        <p:grpSpPr>
          <a:xfrm>
            <a:off x="237067" y="177802"/>
            <a:ext cx="11700955" cy="211667"/>
            <a:chOff x="177800" y="177801"/>
            <a:chExt cx="8775716" cy="211667"/>
          </a:xfrm>
        </p:grpSpPr>
        <p:sp>
          <p:nvSpPr>
            <p:cNvPr id="14" name="Rectangle 13"/>
            <p:cNvSpPr/>
            <p:nvPr userDrawn="1"/>
          </p:nvSpPr>
          <p:spPr>
            <a:xfrm>
              <a:off x="177800" y="177801"/>
              <a:ext cx="1625600" cy="211667"/>
            </a:xfrm>
            <a:prstGeom prst="rect">
              <a:avLst/>
            </a:prstGeom>
            <a:solidFill>
              <a:srgbClr val="860038"/>
            </a:solidFill>
            <a:ln>
              <a:solidFill>
                <a:srgbClr val="860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15" name="Rectangle 14"/>
            <p:cNvSpPr/>
            <p:nvPr userDrawn="1"/>
          </p:nvSpPr>
          <p:spPr>
            <a:xfrm>
              <a:off x="7327916" y="177801"/>
              <a:ext cx="1625600" cy="211667"/>
            </a:xfrm>
            <a:prstGeom prst="rect">
              <a:avLst/>
            </a:prstGeom>
            <a:solidFill>
              <a:srgbClr val="696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23" name="Rectangle 22"/>
            <p:cNvSpPr/>
            <p:nvPr userDrawn="1"/>
          </p:nvSpPr>
          <p:spPr>
            <a:xfrm>
              <a:off x="1968500" y="177801"/>
              <a:ext cx="1625600" cy="211667"/>
            </a:xfrm>
            <a:prstGeom prst="rect">
              <a:avLst/>
            </a:prstGeom>
            <a:solidFill>
              <a:srgbClr val="83A779"/>
            </a:solidFill>
            <a:ln>
              <a:solidFill>
                <a:srgbClr val="83A7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24" name="Rectangle 23"/>
            <p:cNvSpPr/>
            <p:nvPr userDrawn="1"/>
          </p:nvSpPr>
          <p:spPr>
            <a:xfrm>
              <a:off x="5537216" y="177801"/>
              <a:ext cx="1625600" cy="211667"/>
            </a:xfrm>
            <a:prstGeom prst="rect">
              <a:avLst/>
            </a:prstGeom>
            <a:solidFill>
              <a:srgbClr val="4B879F"/>
            </a:solidFill>
            <a:ln>
              <a:solidFill>
                <a:srgbClr val="4B87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25" name="Rectangle 24"/>
            <p:cNvSpPr/>
            <p:nvPr userDrawn="1"/>
          </p:nvSpPr>
          <p:spPr>
            <a:xfrm>
              <a:off x="3746516" y="177801"/>
              <a:ext cx="1625600" cy="2116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grpSp>
    </p:spTree>
    <p:extLst>
      <p:ext uri="{BB962C8B-B14F-4D97-AF65-F5344CB8AC3E}">
        <p14:creationId xmlns:p14="http://schemas.microsoft.com/office/powerpoint/2010/main" val="31986116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DE15F6-D02E-4CF9-9AFA-7B45D2E7F276}" type="datetimeFigureOut">
              <a:rPr lang="en-CA" smtClean="0"/>
              <a:t>2020-02-18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5413AC8-ED6C-4C08-93A1-712C1911CC44}" type="slidenum">
              <a:rPr lang="en-CA" smtClean="0"/>
              <a:t>‹#›</a:t>
            </a:fld>
            <a:endParaRPr lang="en-CA"/>
          </a:p>
        </p:txBody>
      </p:sp>
    </p:spTree>
    <p:extLst>
      <p:ext uri="{BB962C8B-B14F-4D97-AF65-F5344CB8AC3E}">
        <p14:creationId xmlns:p14="http://schemas.microsoft.com/office/powerpoint/2010/main" val="2138759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DE15F6-D02E-4CF9-9AFA-7B45D2E7F276}" type="datetimeFigureOut">
              <a:rPr lang="en-CA" smtClean="0"/>
              <a:t>2020-02-18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5413AC8-ED6C-4C08-93A1-712C1911CC44}" type="slidenum">
              <a:rPr lang="en-CA" smtClean="0"/>
              <a:t>‹#›</a:t>
            </a:fld>
            <a:endParaRPr lang="en-CA"/>
          </a:p>
        </p:txBody>
      </p:sp>
    </p:spTree>
    <p:extLst>
      <p:ext uri="{BB962C8B-B14F-4D97-AF65-F5344CB8AC3E}">
        <p14:creationId xmlns:p14="http://schemas.microsoft.com/office/powerpoint/2010/main" val="29739085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DE15F6-D02E-4CF9-9AFA-7B45D2E7F276}" type="datetimeFigureOut">
              <a:rPr lang="en-CA" smtClean="0"/>
              <a:t>2020-02-18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5413AC8-ED6C-4C08-93A1-712C1911CC44}" type="slidenum">
              <a:rPr lang="en-CA" smtClean="0"/>
              <a:t>‹#›</a:t>
            </a:fld>
            <a:endParaRPr lang="en-CA"/>
          </a:p>
        </p:txBody>
      </p:sp>
    </p:spTree>
    <p:extLst>
      <p:ext uri="{BB962C8B-B14F-4D97-AF65-F5344CB8AC3E}">
        <p14:creationId xmlns:p14="http://schemas.microsoft.com/office/powerpoint/2010/main" val="9991280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DE15F6-D02E-4CF9-9AFA-7B45D2E7F276}" type="datetimeFigureOut">
              <a:rPr lang="en-CA" smtClean="0"/>
              <a:t>2020-02-18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5413AC8-ED6C-4C08-93A1-712C1911CC44}" type="slidenum">
              <a:rPr lang="en-CA" smtClean="0"/>
              <a:t>‹#›</a:t>
            </a:fld>
            <a:endParaRPr lang="en-CA"/>
          </a:p>
        </p:txBody>
      </p:sp>
    </p:spTree>
    <p:extLst>
      <p:ext uri="{BB962C8B-B14F-4D97-AF65-F5344CB8AC3E}">
        <p14:creationId xmlns:p14="http://schemas.microsoft.com/office/powerpoint/2010/main" val="3015621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EDEF1C-1778-4319-BD65-229347A8A5B2}" type="datetimeFigureOut">
              <a:rPr lang="en-CA" smtClean="0"/>
              <a:t>2020-02-18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10558300" y="5956137"/>
            <a:ext cx="1052508" cy="365125"/>
          </a:xfrm>
        </p:spPr>
        <p:txBody>
          <a:bodyPr/>
          <a:lstStyle/>
          <a:p>
            <a:fld id="{A88D482A-F9C4-4C17-8B95-C6BB83181637}" type="slidenum">
              <a:rPr lang="en-CA" smtClean="0"/>
              <a:t>‹#›</a:t>
            </a:fld>
            <a:endParaRPr lang="en-CA"/>
          </a:p>
        </p:txBody>
      </p:sp>
    </p:spTree>
    <p:extLst>
      <p:ext uri="{BB962C8B-B14F-4D97-AF65-F5344CB8AC3E}">
        <p14:creationId xmlns:p14="http://schemas.microsoft.com/office/powerpoint/2010/main" val="9375274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DE15F6-D02E-4CF9-9AFA-7B45D2E7F276}" type="datetimeFigureOut">
              <a:rPr lang="en-CA" smtClean="0"/>
              <a:t>2020-02-18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65413AC8-ED6C-4C08-93A1-712C1911CC44}" type="slidenum">
              <a:rPr lang="en-CA" smtClean="0"/>
              <a:t>‹#›</a:t>
            </a:fld>
            <a:endParaRPr lang="en-CA"/>
          </a:p>
        </p:txBody>
      </p:sp>
    </p:spTree>
    <p:extLst>
      <p:ext uri="{BB962C8B-B14F-4D97-AF65-F5344CB8AC3E}">
        <p14:creationId xmlns:p14="http://schemas.microsoft.com/office/powerpoint/2010/main" val="30085222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DE15F6-D02E-4CF9-9AFA-7B45D2E7F276}" type="datetimeFigureOut">
              <a:rPr lang="en-CA" smtClean="0"/>
              <a:t>2020-02-18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5413AC8-ED6C-4C08-93A1-712C1911CC44}" type="slidenum">
              <a:rPr lang="en-CA" smtClean="0"/>
              <a:t>‹#›</a:t>
            </a:fld>
            <a:endParaRPr lang="en-CA"/>
          </a:p>
        </p:txBody>
      </p:sp>
    </p:spTree>
    <p:extLst>
      <p:ext uri="{BB962C8B-B14F-4D97-AF65-F5344CB8AC3E}">
        <p14:creationId xmlns:p14="http://schemas.microsoft.com/office/powerpoint/2010/main" val="12896630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DE15F6-D02E-4CF9-9AFA-7B45D2E7F276}" type="datetimeFigureOut">
              <a:rPr lang="en-CA" smtClean="0"/>
              <a:t>2020-02-18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5413AC8-ED6C-4C08-93A1-712C1911CC44}" type="slidenum">
              <a:rPr lang="en-CA" smtClean="0"/>
              <a:t>‹#›</a:t>
            </a:fld>
            <a:endParaRPr lang="en-CA"/>
          </a:p>
        </p:txBody>
      </p:sp>
    </p:spTree>
    <p:extLst>
      <p:ext uri="{BB962C8B-B14F-4D97-AF65-F5344CB8AC3E}">
        <p14:creationId xmlns:p14="http://schemas.microsoft.com/office/powerpoint/2010/main" val="8536680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DE15F6-D02E-4CF9-9AFA-7B45D2E7F276}" type="datetimeFigureOut">
              <a:rPr lang="en-CA" smtClean="0"/>
              <a:t>2020-02-18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5413AC8-ED6C-4C08-93A1-712C1911CC44}" type="slidenum">
              <a:rPr lang="en-CA" smtClean="0"/>
              <a:t>‹#›</a:t>
            </a:fld>
            <a:endParaRPr lang="en-CA"/>
          </a:p>
        </p:txBody>
      </p:sp>
    </p:spTree>
    <p:extLst>
      <p:ext uri="{BB962C8B-B14F-4D97-AF65-F5344CB8AC3E}">
        <p14:creationId xmlns:p14="http://schemas.microsoft.com/office/powerpoint/2010/main" val="9993338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DE15F6-D02E-4CF9-9AFA-7B45D2E7F276}" type="datetimeFigureOut">
              <a:rPr lang="en-CA" smtClean="0"/>
              <a:t>2020-02-18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5413AC8-ED6C-4C08-93A1-712C1911CC44}" type="slidenum">
              <a:rPr lang="en-CA" smtClean="0"/>
              <a:t>‹#›</a:t>
            </a:fld>
            <a:endParaRPr lang="en-CA"/>
          </a:p>
        </p:txBody>
      </p:sp>
    </p:spTree>
    <p:extLst>
      <p:ext uri="{BB962C8B-B14F-4D97-AF65-F5344CB8AC3E}">
        <p14:creationId xmlns:p14="http://schemas.microsoft.com/office/powerpoint/2010/main" val="2143136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65EDEF1C-1778-4319-BD65-229347A8A5B2}" type="datetimeFigureOut">
              <a:rPr lang="en-CA" smtClean="0"/>
              <a:t>2020-02-18</a:t>
            </a:fld>
            <a:endParaRPr lang="en-CA"/>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CA"/>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A88D482A-F9C4-4C17-8B95-C6BB83181637}" type="slidenum">
              <a:rPr lang="en-CA" smtClean="0"/>
              <a:t>‹#›</a:t>
            </a:fld>
            <a:endParaRPr lang="en-CA"/>
          </a:p>
        </p:txBody>
      </p:sp>
    </p:spTree>
    <p:extLst>
      <p:ext uri="{BB962C8B-B14F-4D97-AF65-F5344CB8AC3E}">
        <p14:creationId xmlns:p14="http://schemas.microsoft.com/office/powerpoint/2010/main" val="823014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EDEF1C-1778-4319-BD65-229347A8A5B2}" type="datetimeFigureOut">
              <a:rPr lang="en-CA" smtClean="0"/>
              <a:t>2020-02-18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88D482A-F9C4-4C17-8B95-C6BB83181637}" type="slidenum">
              <a:rPr lang="en-CA" smtClean="0"/>
              <a:t>‹#›</a:t>
            </a:fld>
            <a:endParaRPr lang="en-CA"/>
          </a:p>
        </p:txBody>
      </p:sp>
    </p:spTree>
    <p:extLst>
      <p:ext uri="{BB962C8B-B14F-4D97-AF65-F5344CB8AC3E}">
        <p14:creationId xmlns:p14="http://schemas.microsoft.com/office/powerpoint/2010/main" val="3458437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EDEF1C-1778-4319-BD65-229347A8A5B2}" type="datetimeFigureOut">
              <a:rPr lang="en-CA" smtClean="0"/>
              <a:t>2020-02-18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88D482A-F9C4-4C17-8B95-C6BB83181637}" type="slidenum">
              <a:rPr lang="en-CA" smtClean="0"/>
              <a:t>‹#›</a:t>
            </a:fld>
            <a:endParaRPr lang="en-CA"/>
          </a:p>
        </p:txBody>
      </p:sp>
    </p:spTree>
    <p:extLst>
      <p:ext uri="{BB962C8B-B14F-4D97-AF65-F5344CB8AC3E}">
        <p14:creationId xmlns:p14="http://schemas.microsoft.com/office/powerpoint/2010/main" val="3567513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5EDEF1C-1778-4319-BD65-229347A8A5B2}" type="datetimeFigureOut">
              <a:rPr lang="en-CA" smtClean="0"/>
              <a:t>2020-02-18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88D482A-F9C4-4C17-8B95-C6BB83181637}" type="slidenum">
              <a:rPr lang="en-CA" smtClean="0"/>
              <a:t>‹#›</a:t>
            </a:fld>
            <a:endParaRPr lang="en-CA"/>
          </a:p>
        </p:txBody>
      </p:sp>
    </p:spTree>
    <p:extLst>
      <p:ext uri="{BB962C8B-B14F-4D97-AF65-F5344CB8AC3E}">
        <p14:creationId xmlns:p14="http://schemas.microsoft.com/office/powerpoint/2010/main" val="338306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DEF1C-1778-4319-BD65-229347A8A5B2}" type="datetimeFigureOut">
              <a:rPr lang="en-CA" smtClean="0"/>
              <a:t>2020-02-18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88D482A-F9C4-4C17-8B95-C6BB83181637}" type="slidenum">
              <a:rPr lang="en-CA" smtClean="0"/>
              <a:t>‹#›</a:t>
            </a:fld>
            <a:endParaRPr lang="en-CA"/>
          </a:p>
        </p:txBody>
      </p:sp>
    </p:spTree>
    <p:extLst>
      <p:ext uri="{BB962C8B-B14F-4D97-AF65-F5344CB8AC3E}">
        <p14:creationId xmlns:p14="http://schemas.microsoft.com/office/powerpoint/2010/main" val="1434977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65EDEF1C-1778-4319-BD65-229347A8A5B2}" type="datetimeFigureOut">
              <a:rPr lang="en-CA" smtClean="0"/>
              <a:t>2020-02-18</a:t>
            </a:fld>
            <a:endParaRPr lang="en-CA"/>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A88D482A-F9C4-4C17-8B95-C6BB83181637}" type="slidenum">
              <a:rPr lang="en-CA" smtClean="0"/>
              <a:t>‹#›</a:t>
            </a:fld>
            <a:endParaRPr lang="en-CA"/>
          </a:p>
        </p:txBody>
      </p:sp>
    </p:spTree>
    <p:extLst>
      <p:ext uri="{BB962C8B-B14F-4D97-AF65-F5344CB8AC3E}">
        <p14:creationId xmlns:p14="http://schemas.microsoft.com/office/powerpoint/2010/main" val="3589173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5EDEF1C-1778-4319-BD65-229347A8A5B2}" type="datetimeFigureOut">
              <a:rPr lang="en-CA" smtClean="0"/>
              <a:t>2020-02-18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88D482A-F9C4-4C17-8B95-C6BB83181637}" type="slidenum">
              <a:rPr lang="en-CA" smtClean="0"/>
              <a:t>‹#›</a:t>
            </a:fld>
            <a:endParaRPr lang="en-CA"/>
          </a:p>
        </p:txBody>
      </p:sp>
    </p:spTree>
    <p:extLst>
      <p:ext uri="{BB962C8B-B14F-4D97-AF65-F5344CB8AC3E}">
        <p14:creationId xmlns:p14="http://schemas.microsoft.com/office/powerpoint/2010/main" val="966841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65EDEF1C-1778-4319-BD65-229347A8A5B2}" type="datetimeFigureOut">
              <a:rPr lang="en-CA" smtClean="0"/>
              <a:t>2020-02-18</a:t>
            </a:fld>
            <a:endParaRPr lang="en-CA"/>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CA"/>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A88D482A-F9C4-4C17-8B95-C6BB83181637}" type="slidenum">
              <a:rPr lang="en-CA" smtClean="0"/>
              <a:t>‹#›</a:t>
            </a:fld>
            <a:endParaRPr lang="en-CA"/>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5624640"/>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30" r:id="rId12"/>
    <p:sldLayoutId id="2147483731" r:id="rId13"/>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DE15F6-D02E-4CF9-9AFA-7B45D2E7F276}" type="datetimeFigureOut">
              <a:rPr lang="en-CA" smtClean="0"/>
              <a:t>2020-02-18</a:t>
            </a:fld>
            <a:endParaRPr lang="en-CA"/>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413AC8-ED6C-4C08-93A1-712C1911CC44}" type="slidenum">
              <a:rPr lang="en-CA" smtClean="0"/>
              <a:t>‹#›</a:t>
            </a:fld>
            <a:endParaRPr lang="en-CA"/>
          </a:p>
        </p:txBody>
      </p:sp>
    </p:spTree>
    <p:extLst>
      <p:ext uri="{BB962C8B-B14F-4D97-AF65-F5344CB8AC3E}">
        <p14:creationId xmlns:p14="http://schemas.microsoft.com/office/powerpoint/2010/main" val="3620638571"/>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mailto:peterg@fves.co"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hyperlink" Target="http://www.fves.co/"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15.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8648" y="3623079"/>
            <a:ext cx="5874702" cy="1432854"/>
          </a:xfrm>
          <a:prstGeom prst="rect">
            <a:avLst/>
          </a:prstGeom>
        </p:spPr>
      </p:pic>
      <p:sp>
        <p:nvSpPr>
          <p:cNvPr id="8" name="Subtitle 2">
            <a:extLst>
              <a:ext uri="{FF2B5EF4-FFF2-40B4-BE49-F238E27FC236}">
                <a16:creationId xmlns:a16="http://schemas.microsoft.com/office/drawing/2014/main" id="{6740A22E-D740-43C8-B11F-3E1CF4CF8CB5}"/>
              </a:ext>
            </a:extLst>
          </p:cNvPr>
          <p:cNvSpPr txBox="1">
            <a:spLocks/>
          </p:cNvSpPr>
          <p:nvPr/>
        </p:nvSpPr>
        <p:spPr>
          <a:xfrm>
            <a:off x="878066" y="4879756"/>
            <a:ext cx="10821409" cy="18843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696A6D"/>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3000" b="1" dirty="0">
              <a:solidFill>
                <a:schemeClr val="tx1"/>
              </a:solidFill>
              <a:latin typeface="+mj-lt"/>
            </a:endParaRPr>
          </a:p>
          <a:p>
            <a:r>
              <a:rPr lang="en-US" sz="3000" b="1" dirty="0">
                <a:solidFill>
                  <a:schemeClr val="tx1"/>
                </a:solidFill>
                <a:latin typeface="+mj-lt"/>
              </a:rPr>
              <a:t>Providing Energy Solutions for Energy Costs Mitigation at Medium to Large Enterprises</a:t>
            </a:r>
          </a:p>
          <a:p>
            <a:endParaRPr lang="en-US" sz="4000" b="1" dirty="0">
              <a:solidFill>
                <a:schemeClr val="bg1"/>
              </a:solidFill>
              <a:latin typeface="+mj-lt"/>
            </a:endParaRPr>
          </a:p>
        </p:txBody>
      </p:sp>
      <p:sp>
        <p:nvSpPr>
          <p:cNvPr id="6" name="Rectangle 5">
            <a:extLst>
              <a:ext uri="{FF2B5EF4-FFF2-40B4-BE49-F238E27FC236}">
                <a16:creationId xmlns:a16="http://schemas.microsoft.com/office/drawing/2014/main" id="{0CE3C196-BC47-44FF-8809-DD10FDA55C23}"/>
              </a:ext>
            </a:extLst>
          </p:cNvPr>
          <p:cNvSpPr/>
          <p:nvPr/>
        </p:nvSpPr>
        <p:spPr>
          <a:xfrm>
            <a:off x="1537062" y="1770725"/>
            <a:ext cx="9339943" cy="1569660"/>
          </a:xfrm>
          <a:prstGeom prst="rect">
            <a:avLst/>
          </a:prstGeom>
        </p:spPr>
        <p:txBody>
          <a:bodyPr wrap="square">
            <a:spAutoFit/>
          </a:bodyPr>
          <a:lstStyle/>
          <a:p>
            <a:pPr algn="ctr"/>
            <a:r>
              <a:rPr lang="en-US" sz="3200" dirty="0">
                <a:solidFill>
                  <a:schemeClr val="bg1"/>
                </a:solidFill>
                <a:latin typeface="Calibri" panose="020F0502020204030204" pitchFamily="34" charset="0"/>
                <a:ea typeface="Calibri" panose="020F0502020204030204" pitchFamily="34" charset="0"/>
              </a:rPr>
              <a:t>"Switch-on your savings today“</a:t>
            </a:r>
          </a:p>
          <a:p>
            <a:pPr algn="ctr"/>
            <a:r>
              <a:rPr lang="en-US" sz="3200" dirty="0">
                <a:solidFill>
                  <a:schemeClr val="bg1"/>
                </a:solidFill>
                <a:latin typeface="Calibri" panose="020F0502020204030204" pitchFamily="34" charset="0"/>
                <a:ea typeface="Calibri" panose="020F0502020204030204" pitchFamily="34" charset="0"/>
              </a:rPr>
              <a:t>with</a:t>
            </a:r>
          </a:p>
          <a:p>
            <a:endParaRPr lang="en-US" sz="3200" dirty="0">
              <a:solidFill>
                <a:schemeClr val="bg1"/>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867574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5">
            <a:extLst>
              <a:ext uri="{FF2B5EF4-FFF2-40B4-BE49-F238E27FC236}">
                <a16:creationId xmlns:a16="http://schemas.microsoft.com/office/drawing/2014/main" id="{DCC0BEC7-3CCA-4A71-92C5-68F471F24AE3}"/>
              </a:ext>
            </a:extLst>
          </p:cNvPr>
          <p:cNvSpPr/>
          <p:nvPr/>
        </p:nvSpPr>
        <p:spPr>
          <a:xfrm>
            <a:off x="226828" y="446314"/>
            <a:ext cx="11738344" cy="914400"/>
          </a:xfrm>
          <a:prstGeom prst="roundRect">
            <a:avLst/>
          </a:prstGeom>
          <a:solidFill>
            <a:srgbClr val="860038"/>
          </a:solidFill>
          <a:ln w="19050">
            <a:solidFill>
              <a:srgbClr val="696A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defRPr/>
            </a:pPr>
            <a:r>
              <a:rPr lang="en-CA" sz="2800" dirty="0">
                <a:solidFill>
                  <a:prstClr val="white"/>
                </a:solidFill>
                <a:latin typeface="+mj-lt"/>
              </a:rPr>
              <a:t>WHO WE ARE</a:t>
            </a:r>
          </a:p>
        </p:txBody>
      </p:sp>
      <p:sp>
        <p:nvSpPr>
          <p:cNvPr id="6" name="Slide Number Placeholder 1">
            <a:extLst>
              <a:ext uri="{FF2B5EF4-FFF2-40B4-BE49-F238E27FC236}">
                <a16:creationId xmlns:a16="http://schemas.microsoft.com/office/drawing/2014/main" id="{28F7D8B7-815D-4E1C-BFF0-44BC67DEFF11}"/>
              </a:ext>
            </a:extLst>
          </p:cNvPr>
          <p:cNvSpPr txBox="1">
            <a:spLocks/>
          </p:cNvSpPr>
          <p:nvPr/>
        </p:nvSpPr>
        <p:spPr>
          <a:xfrm>
            <a:off x="3851384" y="6492876"/>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5413AC8-ED6C-4C08-93A1-712C1911CC44}" type="slidenum">
              <a:rPr lang="en-CA"/>
              <a:pPr/>
              <a:t>2</a:t>
            </a:fld>
            <a:endParaRPr lang="en-CA" dirty="0"/>
          </a:p>
        </p:txBody>
      </p:sp>
      <p:sp>
        <p:nvSpPr>
          <p:cNvPr id="8" name="Content Placeholder 1">
            <a:extLst>
              <a:ext uri="{FF2B5EF4-FFF2-40B4-BE49-F238E27FC236}">
                <a16:creationId xmlns:a16="http://schemas.microsoft.com/office/drawing/2014/main" id="{3024698C-24E0-4FCF-92A9-0DED3CD9F94D}"/>
              </a:ext>
            </a:extLst>
          </p:cNvPr>
          <p:cNvSpPr>
            <a:spLocks noGrp="1"/>
          </p:cNvSpPr>
          <p:nvPr>
            <p:ph idx="1"/>
          </p:nvPr>
        </p:nvSpPr>
        <p:spPr>
          <a:xfrm>
            <a:off x="3321336" y="1556979"/>
            <a:ext cx="8289472" cy="4283529"/>
          </a:xfrm>
        </p:spPr>
        <p:txBody>
          <a:bodyPr>
            <a:normAutofit/>
          </a:bodyPr>
          <a:lstStyle/>
          <a:p>
            <a:r>
              <a:rPr lang="en-US" b="1" dirty="0"/>
              <a:t>The FVES team consists of senior industry leaders who have several decades of experience and expertise in development, financing, construction, management and operation of distributed energy assets ranging in size from several 100 kW to over 225 MW. </a:t>
            </a:r>
          </a:p>
          <a:p>
            <a:pPr marL="0" indent="0">
              <a:buNone/>
            </a:pPr>
            <a:endParaRPr lang="en-US" b="1" dirty="0"/>
          </a:p>
          <a:p>
            <a:r>
              <a:rPr lang="en-US" b="1" dirty="0"/>
              <a:t>FVES is currently providing energy services that includes; energy assets management (Cogen plants ranging from 2 MW to over 100MW) and energy management services for clients ranging from large steel plant to nationwide grocery chain and a multinational food processor. </a:t>
            </a:r>
          </a:p>
          <a:p>
            <a:endParaRPr lang="en-CA" dirty="0"/>
          </a:p>
        </p:txBody>
      </p:sp>
      <p:pic>
        <p:nvPicPr>
          <p:cNvPr id="9" name="Picture 2" descr="http://www.fves.co/test/wp-content/uploads/2017/02/atul-m-2.23.2017.jpg">
            <a:extLst>
              <a:ext uri="{FF2B5EF4-FFF2-40B4-BE49-F238E27FC236}">
                <a16:creationId xmlns:a16="http://schemas.microsoft.com/office/drawing/2014/main" id="{6EB2B87E-EF05-46A9-AF12-59F08811EE8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643" y="1872007"/>
            <a:ext cx="2151375" cy="2151375"/>
          </a:xfrm>
          <a:prstGeom prst="roundRect">
            <a:avLst>
              <a:gd name="adj" fmla="val 8594"/>
            </a:avLst>
          </a:prstGeom>
          <a:solidFill>
            <a:srgbClr val="FFFFFF">
              <a:shade val="85000"/>
            </a:srgbClr>
          </a:solidFill>
          <a:ln>
            <a:noFill/>
          </a:ln>
          <a:effectLst/>
        </p:spPr>
      </p:pic>
      <p:sp>
        <p:nvSpPr>
          <p:cNvPr id="11" name="TextBox 10">
            <a:extLst>
              <a:ext uri="{FF2B5EF4-FFF2-40B4-BE49-F238E27FC236}">
                <a16:creationId xmlns:a16="http://schemas.microsoft.com/office/drawing/2014/main" id="{5442BF2B-28F5-403B-B862-6822441D7855}"/>
              </a:ext>
            </a:extLst>
          </p:cNvPr>
          <p:cNvSpPr txBox="1"/>
          <p:nvPr/>
        </p:nvSpPr>
        <p:spPr>
          <a:xfrm>
            <a:off x="357907" y="4338409"/>
            <a:ext cx="2963429" cy="2154436"/>
          </a:xfrm>
          <a:prstGeom prst="rect">
            <a:avLst/>
          </a:prstGeom>
          <a:noFill/>
        </p:spPr>
        <p:txBody>
          <a:bodyPr wrap="square" rtlCol="0">
            <a:spAutoFit/>
          </a:bodyPr>
          <a:lstStyle/>
          <a:p>
            <a:r>
              <a:rPr lang="en-CA" b="1" dirty="0">
                <a:solidFill>
                  <a:schemeClr val="tx2"/>
                </a:solidFill>
              </a:rPr>
              <a:t>Atul Mahajan, CEO of FVES</a:t>
            </a:r>
          </a:p>
          <a:p>
            <a:r>
              <a:rPr lang="en-CA" sz="1400" dirty="0">
                <a:solidFill>
                  <a:schemeClr val="tx2"/>
                </a:solidFill>
              </a:rPr>
              <a:t>Former CEO of Oshawa Power with experience developing/managing 2 – 100 MW scale energy assets. International speaker at energy conferences. Experienced leader in the electricity sector with broad industry knowledge</a:t>
            </a:r>
          </a:p>
        </p:txBody>
      </p:sp>
    </p:spTree>
    <p:extLst>
      <p:ext uri="{BB962C8B-B14F-4D97-AF65-F5344CB8AC3E}">
        <p14:creationId xmlns:p14="http://schemas.microsoft.com/office/powerpoint/2010/main" val="1993455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5">
            <a:extLst>
              <a:ext uri="{FF2B5EF4-FFF2-40B4-BE49-F238E27FC236}">
                <a16:creationId xmlns:a16="http://schemas.microsoft.com/office/drawing/2014/main" id="{DCC0BEC7-3CCA-4A71-92C5-68F471F24AE3}"/>
              </a:ext>
            </a:extLst>
          </p:cNvPr>
          <p:cNvSpPr/>
          <p:nvPr/>
        </p:nvSpPr>
        <p:spPr>
          <a:xfrm>
            <a:off x="237714" y="455217"/>
            <a:ext cx="11738344" cy="914400"/>
          </a:xfrm>
          <a:prstGeom prst="roundRect">
            <a:avLst/>
          </a:prstGeom>
          <a:solidFill>
            <a:srgbClr val="860038"/>
          </a:solidFill>
          <a:ln w="19050">
            <a:solidFill>
              <a:srgbClr val="696A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defRPr/>
            </a:pPr>
            <a:r>
              <a:rPr lang="en-CA" sz="2800" dirty="0">
                <a:solidFill>
                  <a:prstClr val="white"/>
                </a:solidFill>
                <a:latin typeface="+mj-lt"/>
              </a:rPr>
              <a:t>WHAT WE DO</a:t>
            </a:r>
          </a:p>
        </p:txBody>
      </p:sp>
      <p:sp>
        <p:nvSpPr>
          <p:cNvPr id="6" name="Slide Number Placeholder 1">
            <a:extLst>
              <a:ext uri="{FF2B5EF4-FFF2-40B4-BE49-F238E27FC236}">
                <a16:creationId xmlns:a16="http://schemas.microsoft.com/office/drawing/2014/main" id="{28F7D8B7-815D-4E1C-BFF0-44BC67DEFF11}"/>
              </a:ext>
            </a:extLst>
          </p:cNvPr>
          <p:cNvSpPr txBox="1">
            <a:spLocks/>
          </p:cNvSpPr>
          <p:nvPr/>
        </p:nvSpPr>
        <p:spPr>
          <a:xfrm>
            <a:off x="3851384" y="6492876"/>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5413AC8-ED6C-4C08-93A1-712C1911CC44}" type="slidenum">
              <a:rPr lang="en-CA"/>
              <a:pPr/>
              <a:t>3</a:t>
            </a:fld>
            <a:endParaRPr lang="en-CA" dirty="0"/>
          </a:p>
        </p:txBody>
      </p:sp>
      <p:sp>
        <p:nvSpPr>
          <p:cNvPr id="12" name="TextBox 11">
            <a:extLst>
              <a:ext uri="{FF2B5EF4-FFF2-40B4-BE49-F238E27FC236}">
                <a16:creationId xmlns:a16="http://schemas.microsoft.com/office/drawing/2014/main" id="{03C83035-D184-4BEB-B920-2FFDC989D3FD}"/>
              </a:ext>
            </a:extLst>
          </p:cNvPr>
          <p:cNvSpPr txBox="1"/>
          <p:nvPr/>
        </p:nvSpPr>
        <p:spPr>
          <a:xfrm>
            <a:off x="237713" y="1423188"/>
            <a:ext cx="4646867" cy="4893647"/>
          </a:xfrm>
          <a:prstGeom prst="rect">
            <a:avLst/>
          </a:prstGeom>
          <a:noFill/>
        </p:spPr>
        <p:txBody>
          <a:bodyPr wrap="square" rtlCol="0">
            <a:spAutoFit/>
          </a:bodyPr>
          <a:lstStyle/>
          <a:p>
            <a:r>
              <a:rPr lang="en-CA" sz="2000" b="1" dirty="0"/>
              <a:t>Free assessment of energy solutions and business case development and  innovative financing</a:t>
            </a:r>
          </a:p>
          <a:p>
            <a:r>
              <a:rPr lang="en-CA" dirty="0"/>
              <a:t>Most large users of energy are already engaged with investigating potential opportunities to reduce their energy consumption. </a:t>
            </a:r>
          </a:p>
          <a:p>
            <a:endParaRPr lang="en-CA" dirty="0"/>
          </a:p>
          <a:p>
            <a:r>
              <a:rPr lang="en-CA" dirty="0"/>
              <a:t>At FVES, we can add value through:</a:t>
            </a:r>
          </a:p>
          <a:p>
            <a:pPr marL="342900" indent="-342900">
              <a:buAutoNum type="arabicParenR"/>
            </a:pPr>
            <a:r>
              <a:rPr lang="en-CA" dirty="0"/>
              <a:t>No cost, review of already identified energy efficiency initiatives and develop required business case for executive teams.</a:t>
            </a:r>
          </a:p>
          <a:p>
            <a:pPr marL="342900" indent="-342900">
              <a:buAutoNum type="arabicParenR"/>
            </a:pPr>
            <a:r>
              <a:rPr lang="en-CA" dirty="0"/>
              <a:t>At Client’s option, back such business cases with innovative financing solutions.</a:t>
            </a:r>
          </a:p>
          <a:p>
            <a:pPr marL="342900" indent="-342900">
              <a:buAutoNum type="arabicParenR"/>
            </a:pPr>
            <a:r>
              <a:rPr lang="en-CA" dirty="0"/>
              <a:t>Apply custom analytical tools and deep industry knowledge to discover additional solutions to save utility costs and/or enhance operational resiliency</a:t>
            </a:r>
          </a:p>
        </p:txBody>
      </p:sp>
      <p:sp>
        <p:nvSpPr>
          <p:cNvPr id="13" name="TextBox 12">
            <a:extLst>
              <a:ext uri="{FF2B5EF4-FFF2-40B4-BE49-F238E27FC236}">
                <a16:creationId xmlns:a16="http://schemas.microsoft.com/office/drawing/2014/main" id="{46C90E56-C3CA-4288-9425-05197B603F79}"/>
              </a:ext>
            </a:extLst>
          </p:cNvPr>
          <p:cNvSpPr txBox="1"/>
          <p:nvPr/>
        </p:nvSpPr>
        <p:spPr>
          <a:xfrm>
            <a:off x="4999638" y="3617291"/>
            <a:ext cx="3359889" cy="1908215"/>
          </a:xfrm>
          <a:prstGeom prst="rect">
            <a:avLst/>
          </a:prstGeom>
          <a:noFill/>
        </p:spPr>
        <p:txBody>
          <a:bodyPr wrap="square" rtlCol="0">
            <a:spAutoFit/>
          </a:bodyPr>
          <a:lstStyle/>
          <a:p>
            <a:r>
              <a:rPr lang="en-CA" sz="2000" b="1" dirty="0"/>
              <a:t>We will Qualify, Quantify your facilities’ energy solutions, including provide attractive financing, at your option</a:t>
            </a:r>
          </a:p>
          <a:p>
            <a:endParaRPr lang="en-CA" dirty="0"/>
          </a:p>
        </p:txBody>
      </p:sp>
      <p:sp>
        <p:nvSpPr>
          <p:cNvPr id="15" name="TextBox 14">
            <a:extLst>
              <a:ext uri="{FF2B5EF4-FFF2-40B4-BE49-F238E27FC236}">
                <a16:creationId xmlns:a16="http://schemas.microsoft.com/office/drawing/2014/main" id="{67803121-AA86-42D9-AFCE-4158CE1B4C22}"/>
              </a:ext>
            </a:extLst>
          </p:cNvPr>
          <p:cNvSpPr txBox="1"/>
          <p:nvPr/>
        </p:nvSpPr>
        <p:spPr>
          <a:xfrm>
            <a:off x="8720106" y="3617291"/>
            <a:ext cx="3179173" cy="2369880"/>
          </a:xfrm>
          <a:prstGeom prst="rect">
            <a:avLst/>
          </a:prstGeom>
          <a:noFill/>
        </p:spPr>
        <p:txBody>
          <a:bodyPr wrap="square" rtlCol="0">
            <a:spAutoFit/>
          </a:bodyPr>
          <a:lstStyle/>
          <a:p>
            <a:r>
              <a:rPr lang="en-CA" sz="2000" b="1" dirty="0"/>
              <a:t>Manage and deploy a turnkey solution for you</a:t>
            </a:r>
            <a:endParaRPr lang="en-CA" dirty="0"/>
          </a:p>
          <a:p>
            <a:r>
              <a:rPr lang="en-CA" dirty="0"/>
              <a:t>We have experience; financing, constructing and managing 2 to 100 MW generators and of other innovative solutions that reduce your Utility bills and improve your bottom line</a:t>
            </a:r>
          </a:p>
        </p:txBody>
      </p:sp>
      <p:pic>
        <p:nvPicPr>
          <p:cNvPr id="16" name="Picture 15">
            <a:extLst>
              <a:ext uri="{FF2B5EF4-FFF2-40B4-BE49-F238E27FC236}">
                <a16:creationId xmlns:a16="http://schemas.microsoft.com/office/drawing/2014/main" id="{1BC6D1BB-64B2-49EA-85AB-1C9A381619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6604" y="2086320"/>
            <a:ext cx="885297" cy="922572"/>
          </a:xfrm>
          <a:prstGeom prst="rect">
            <a:avLst/>
          </a:prstGeom>
        </p:spPr>
      </p:pic>
      <p:pic>
        <p:nvPicPr>
          <p:cNvPr id="17" name="Picture 16">
            <a:extLst>
              <a:ext uri="{FF2B5EF4-FFF2-40B4-BE49-F238E27FC236}">
                <a16:creationId xmlns:a16="http://schemas.microsoft.com/office/drawing/2014/main" id="{A859B901-233F-4813-9C17-91B5ED22EA8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42780" y="1819620"/>
            <a:ext cx="2959581" cy="1343600"/>
          </a:xfrm>
          <a:prstGeom prst="rect">
            <a:avLst/>
          </a:prstGeom>
        </p:spPr>
      </p:pic>
    </p:spTree>
    <p:extLst>
      <p:ext uri="{BB962C8B-B14F-4D97-AF65-F5344CB8AC3E}">
        <p14:creationId xmlns:p14="http://schemas.microsoft.com/office/powerpoint/2010/main" val="1734098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5">
            <a:extLst>
              <a:ext uri="{FF2B5EF4-FFF2-40B4-BE49-F238E27FC236}">
                <a16:creationId xmlns:a16="http://schemas.microsoft.com/office/drawing/2014/main" id="{DCC0BEC7-3CCA-4A71-92C5-68F471F24AE3}"/>
              </a:ext>
            </a:extLst>
          </p:cNvPr>
          <p:cNvSpPr/>
          <p:nvPr/>
        </p:nvSpPr>
        <p:spPr>
          <a:xfrm>
            <a:off x="226827" y="419106"/>
            <a:ext cx="11738344" cy="914400"/>
          </a:xfrm>
          <a:prstGeom prst="roundRect">
            <a:avLst/>
          </a:prstGeom>
          <a:solidFill>
            <a:srgbClr val="860038"/>
          </a:solidFill>
          <a:ln w="19050">
            <a:solidFill>
              <a:srgbClr val="696A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defRPr/>
            </a:pPr>
            <a:r>
              <a:rPr lang="en-CA" sz="2800" dirty="0">
                <a:solidFill>
                  <a:prstClr val="white"/>
                </a:solidFill>
                <a:latin typeface="+mj-lt"/>
              </a:rPr>
              <a:t>WHAT WE OFFER</a:t>
            </a:r>
          </a:p>
        </p:txBody>
      </p:sp>
      <p:sp>
        <p:nvSpPr>
          <p:cNvPr id="6" name="Slide Number Placeholder 1">
            <a:extLst>
              <a:ext uri="{FF2B5EF4-FFF2-40B4-BE49-F238E27FC236}">
                <a16:creationId xmlns:a16="http://schemas.microsoft.com/office/drawing/2014/main" id="{28F7D8B7-815D-4E1C-BFF0-44BC67DEFF11}"/>
              </a:ext>
            </a:extLst>
          </p:cNvPr>
          <p:cNvSpPr txBox="1">
            <a:spLocks/>
          </p:cNvSpPr>
          <p:nvPr/>
        </p:nvSpPr>
        <p:spPr>
          <a:xfrm>
            <a:off x="3851384" y="6492876"/>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5413AC8-ED6C-4C08-93A1-712C1911CC44}" type="slidenum">
              <a:rPr lang="en-CA"/>
              <a:pPr/>
              <a:t>4</a:t>
            </a:fld>
            <a:endParaRPr lang="en-CA" dirty="0"/>
          </a:p>
        </p:txBody>
      </p:sp>
      <p:sp>
        <p:nvSpPr>
          <p:cNvPr id="12" name="TextBox 11">
            <a:extLst>
              <a:ext uri="{FF2B5EF4-FFF2-40B4-BE49-F238E27FC236}">
                <a16:creationId xmlns:a16="http://schemas.microsoft.com/office/drawing/2014/main" id="{17595208-4184-4663-86B7-CAF00E0C4D1F}"/>
              </a:ext>
            </a:extLst>
          </p:cNvPr>
          <p:cNvSpPr txBox="1"/>
          <p:nvPr/>
        </p:nvSpPr>
        <p:spPr>
          <a:xfrm>
            <a:off x="581192" y="1679136"/>
            <a:ext cx="3359889" cy="4031873"/>
          </a:xfrm>
          <a:prstGeom prst="rect">
            <a:avLst/>
          </a:prstGeom>
          <a:noFill/>
        </p:spPr>
        <p:txBody>
          <a:bodyPr wrap="square" rtlCol="0">
            <a:spAutoFit/>
          </a:bodyPr>
          <a:lstStyle/>
          <a:p>
            <a:r>
              <a:rPr lang="en-CA" sz="2000" b="1" dirty="0"/>
              <a:t>Peak/energy management services</a:t>
            </a:r>
            <a:endParaRPr lang="en-CA" dirty="0"/>
          </a:p>
          <a:p>
            <a:endParaRPr lang="en-CA" b="1" dirty="0"/>
          </a:p>
          <a:p>
            <a:r>
              <a:rPr lang="en-CA" b="1" dirty="0"/>
              <a:t>Option 1</a:t>
            </a:r>
          </a:p>
          <a:p>
            <a:endParaRPr lang="en-CA" dirty="0"/>
          </a:p>
          <a:p>
            <a:r>
              <a:rPr lang="en-CA" dirty="0"/>
              <a:t>Zero-down financing for a behind-the-meter electricity generation deployed on site</a:t>
            </a:r>
          </a:p>
          <a:p>
            <a:endParaRPr lang="en-CA" dirty="0"/>
          </a:p>
          <a:p>
            <a:r>
              <a:rPr lang="en-CA" b="1" dirty="0"/>
              <a:t>Option 2</a:t>
            </a:r>
          </a:p>
          <a:p>
            <a:endParaRPr lang="en-CA" dirty="0"/>
          </a:p>
          <a:p>
            <a:r>
              <a:rPr lang="en-CA" dirty="0"/>
              <a:t>We help a turnkey installation of your solution and you reap 100% of the savings</a:t>
            </a:r>
          </a:p>
        </p:txBody>
      </p:sp>
      <p:sp>
        <p:nvSpPr>
          <p:cNvPr id="14" name="TextBox 13">
            <a:extLst>
              <a:ext uri="{FF2B5EF4-FFF2-40B4-BE49-F238E27FC236}">
                <a16:creationId xmlns:a16="http://schemas.microsoft.com/office/drawing/2014/main" id="{ADC0FB84-02C3-48DF-9FF0-9961D6D3FC36}"/>
              </a:ext>
            </a:extLst>
          </p:cNvPr>
          <p:cNvSpPr txBox="1"/>
          <p:nvPr/>
        </p:nvSpPr>
        <p:spPr>
          <a:xfrm>
            <a:off x="4416055" y="1679136"/>
            <a:ext cx="3359889" cy="2369880"/>
          </a:xfrm>
          <a:prstGeom prst="rect">
            <a:avLst/>
          </a:prstGeom>
          <a:noFill/>
        </p:spPr>
        <p:txBody>
          <a:bodyPr wrap="square" rtlCol="0">
            <a:spAutoFit/>
          </a:bodyPr>
          <a:lstStyle/>
          <a:p>
            <a:r>
              <a:rPr lang="en-CA" sz="2000" b="1" dirty="0"/>
              <a:t>Custom energy savings solutions</a:t>
            </a:r>
            <a:endParaRPr lang="en-CA" dirty="0"/>
          </a:p>
          <a:p>
            <a:endParaRPr lang="en-CA" dirty="0"/>
          </a:p>
          <a:p>
            <a:r>
              <a:rPr lang="en-CA" dirty="0"/>
              <a:t>Let us find the solution that fits your need, we know energy. We can also provide alternative financing options for our custom solutions</a:t>
            </a:r>
          </a:p>
        </p:txBody>
      </p:sp>
      <p:sp>
        <p:nvSpPr>
          <p:cNvPr id="15" name="TextBox 14">
            <a:extLst>
              <a:ext uri="{FF2B5EF4-FFF2-40B4-BE49-F238E27FC236}">
                <a16:creationId xmlns:a16="http://schemas.microsoft.com/office/drawing/2014/main" id="{5E715484-7E2A-483C-AF5D-B07E3AFD36D6}"/>
              </a:ext>
            </a:extLst>
          </p:cNvPr>
          <p:cNvSpPr txBox="1"/>
          <p:nvPr/>
        </p:nvSpPr>
        <p:spPr>
          <a:xfrm>
            <a:off x="8332381" y="1679136"/>
            <a:ext cx="3359889" cy="3200876"/>
          </a:xfrm>
          <a:prstGeom prst="rect">
            <a:avLst/>
          </a:prstGeom>
          <a:noFill/>
        </p:spPr>
        <p:txBody>
          <a:bodyPr wrap="square" rtlCol="0">
            <a:spAutoFit/>
          </a:bodyPr>
          <a:lstStyle/>
          <a:p>
            <a:r>
              <a:rPr lang="en-CA" sz="2000" b="1" dirty="0"/>
              <a:t>Expert on-going advisory services</a:t>
            </a:r>
          </a:p>
          <a:p>
            <a:endParaRPr lang="en-CA" dirty="0"/>
          </a:p>
          <a:p>
            <a:r>
              <a:rPr lang="en-CA" dirty="0"/>
              <a:t>We keep on top of all the latest ways to save money in Ontario and abroad.  We leverage years of industry knowledge and experience through our trusted team to help you save money and enhance resiliency of your operations</a:t>
            </a:r>
          </a:p>
        </p:txBody>
      </p:sp>
    </p:spTree>
    <p:extLst>
      <p:ext uri="{BB962C8B-B14F-4D97-AF65-F5344CB8AC3E}">
        <p14:creationId xmlns:p14="http://schemas.microsoft.com/office/powerpoint/2010/main" val="2537069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5">
            <a:extLst>
              <a:ext uri="{FF2B5EF4-FFF2-40B4-BE49-F238E27FC236}">
                <a16:creationId xmlns:a16="http://schemas.microsoft.com/office/drawing/2014/main" id="{DCC0BEC7-3CCA-4A71-92C5-68F471F24AE3}"/>
              </a:ext>
            </a:extLst>
          </p:cNvPr>
          <p:cNvSpPr/>
          <p:nvPr/>
        </p:nvSpPr>
        <p:spPr>
          <a:xfrm>
            <a:off x="226828" y="444330"/>
            <a:ext cx="11738344" cy="914400"/>
          </a:xfrm>
          <a:prstGeom prst="roundRect">
            <a:avLst/>
          </a:prstGeom>
          <a:solidFill>
            <a:srgbClr val="860038"/>
          </a:solidFill>
          <a:ln w="19050">
            <a:solidFill>
              <a:srgbClr val="696A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defRPr/>
            </a:pPr>
            <a:r>
              <a:rPr lang="en-CA" sz="2800" dirty="0">
                <a:solidFill>
                  <a:prstClr val="white"/>
                </a:solidFill>
                <a:latin typeface="+mj-lt"/>
              </a:rPr>
              <a:t>CONTACT US FOR A FREE ASSESSMENT</a:t>
            </a:r>
          </a:p>
        </p:txBody>
      </p:sp>
      <p:sp>
        <p:nvSpPr>
          <p:cNvPr id="6" name="Slide Number Placeholder 1">
            <a:extLst>
              <a:ext uri="{FF2B5EF4-FFF2-40B4-BE49-F238E27FC236}">
                <a16:creationId xmlns:a16="http://schemas.microsoft.com/office/drawing/2014/main" id="{28F7D8B7-815D-4E1C-BFF0-44BC67DEFF11}"/>
              </a:ext>
            </a:extLst>
          </p:cNvPr>
          <p:cNvSpPr txBox="1">
            <a:spLocks/>
          </p:cNvSpPr>
          <p:nvPr/>
        </p:nvSpPr>
        <p:spPr>
          <a:xfrm>
            <a:off x="3851384" y="6492876"/>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5413AC8-ED6C-4C08-93A1-712C1911CC44}" type="slidenum">
              <a:rPr lang="en-CA"/>
              <a:pPr/>
              <a:t>5</a:t>
            </a:fld>
            <a:endParaRPr lang="en-CA" dirty="0"/>
          </a:p>
        </p:txBody>
      </p:sp>
      <p:sp>
        <p:nvSpPr>
          <p:cNvPr id="12" name="Content Placeholder 2">
            <a:extLst>
              <a:ext uri="{FF2B5EF4-FFF2-40B4-BE49-F238E27FC236}">
                <a16:creationId xmlns:a16="http://schemas.microsoft.com/office/drawing/2014/main" id="{2E6020CB-BB21-494B-AC5F-CCFCC47123C1}"/>
              </a:ext>
            </a:extLst>
          </p:cNvPr>
          <p:cNvSpPr txBox="1">
            <a:spLocks/>
          </p:cNvSpPr>
          <p:nvPr/>
        </p:nvSpPr>
        <p:spPr>
          <a:xfrm>
            <a:off x="389168" y="1498563"/>
            <a:ext cx="11029615" cy="1609671"/>
          </a:xfrm>
          <a:prstGeom prst="rect">
            <a:avLst/>
          </a:prstGeom>
        </p:spPr>
        <p:txBody>
          <a:bodyPr vert="horz" lIns="91440" tIns="45720" rIns="91440" bIns="45720" rtlCol="0" anchor="ctr">
            <a:sp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0" baseline="0">
                <a:solidFill>
                  <a:schemeClr val="tx1"/>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0" baseline="0">
                <a:solidFill>
                  <a:srgbClr val="860038"/>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0" baseline="0">
                <a:solidFill>
                  <a:srgbClr val="696A6D"/>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0" baseline="0">
                <a:solidFill>
                  <a:srgbClr val="83A779"/>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0" baseline="0">
                <a:solidFill>
                  <a:srgbClr val="4B879F"/>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Font typeface="Wingdings 2" panose="05020102010507070707" pitchFamily="18" charset="2"/>
              <a:buNone/>
            </a:pPr>
            <a:r>
              <a:rPr lang="en-US" b="1" dirty="0"/>
              <a:t>Gaurav Aggarwal</a:t>
            </a:r>
            <a:br>
              <a:rPr lang="en-US" b="1" dirty="0"/>
            </a:br>
            <a:r>
              <a:rPr lang="en-CA" dirty="0"/>
              <a:t>Analyst - Business Development</a:t>
            </a:r>
          </a:p>
          <a:p>
            <a:pPr marL="0" indent="0">
              <a:spcBef>
                <a:spcPts val="0"/>
              </a:spcBef>
              <a:spcAft>
                <a:spcPts val="0"/>
              </a:spcAft>
              <a:buNone/>
            </a:pPr>
            <a:r>
              <a:rPr lang="en-US" dirty="0">
                <a:solidFill>
                  <a:srgbClr val="000000"/>
                </a:solidFill>
                <a:latin typeface="Times New Roman" panose="02020603050405020304" pitchFamily="18" charset="0"/>
                <a:ea typeface="Calibri" panose="020F0502020204030204" pitchFamily="34" charset="0"/>
              </a:rPr>
              <a:t>Phone:  </a:t>
            </a:r>
            <a:r>
              <a:rPr lang="en-US" dirty="0">
                <a:latin typeface="Times New Roman" panose="02020603050405020304" pitchFamily="18" charset="0"/>
                <a:ea typeface="Calibri" panose="020F0502020204030204" pitchFamily="34" charset="0"/>
              </a:rPr>
              <a:t>416-669-2672</a:t>
            </a:r>
            <a:br>
              <a:rPr lang="en-CA" dirty="0">
                <a:solidFill>
                  <a:srgbClr val="000000"/>
                </a:solidFill>
                <a:latin typeface="Times New Roman" panose="02020603050405020304" pitchFamily="18" charset="0"/>
                <a:ea typeface="Calibri" panose="020F0502020204030204" pitchFamily="34" charset="0"/>
              </a:rPr>
            </a:br>
            <a:r>
              <a:rPr lang="en-CA" u="sng" dirty="0">
                <a:solidFill>
                  <a:srgbClr val="0000FF"/>
                </a:solidFill>
                <a:latin typeface="Times New Roman" panose="02020603050405020304" pitchFamily="18" charset="0"/>
                <a:ea typeface="Calibri" panose="020F0502020204030204" pitchFamily="34" charset="0"/>
              </a:rPr>
              <a:t>gaurava</a:t>
            </a:r>
            <a:r>
              <a:rPr lang="en-CA" u="sng" dirty="0">
                <a:solidFill>
                  <a:srgbClr val="0000FF"/>
                </a:solidFill>
                <a:latin typeface="Times New Roman" panose="02020603050405020304" pitchFamily="18" charset="0"/>
                <a:ea typeface="Calibri" panose="020F0502020204030204" pitchFamily="34" charset="0"/>
                <a:hlinkClick r:id="rId3">
                  <a:extLst>
                    <a:ext uri="{A12FA001-AC4F-418D-AE19-62706E023703}">
                      <ahyp:hlinkClr xmlns:ahyp="http://schemas.microsoft.com/office/drawing/2018/hyperlinkcolor" val="tx"/>
                    </a:ext>
                  </a:extLst>
                </a:hlinkClick>
              </a:rPr>
              <a:t>@fves.co</a:t>
            </a:r>
            <a:r>
              <a:rPr lang="en-CA" dirty="0">
                <a:solidFill>
                  <a:srgbClr val="000000"/>
                </a:solidFill>
                <a:latin typeface="Times New Roman" panose="02020603050405020304" pitchFamily="18" charset="0"/>
                <a:ea typeface="Calibri" panose="020F0502020204030204" pitchFamily="34" charset="0"/>
              </a:rPr>
              <a:t> | </a:t>
            </a:r>
            <a:r>
              <a:rPr lang="en-CA" u="sng" dirty="0">
                <a:solidFill>
                  <a:srgbClr val="0563C1"/>
                </a:solidFill>
                <a:latin typeface="Times New Roman" panose="02020603050405020304" pitchFamily="18" charset="0"/>
                <a:ea typeface="Calibri" panose="020F0502020204030204" pitchFamily="34" charset="0"/>
                <a:hlinkClick r:id="rId4">
                  <a:extLst>
                    <a:ext uri="{A12FA001-AC4F-418D-AE19-62706E023703}">
                      <ahyp:hlinkClr xmlns:ahyp="http://schemas.microsoft.com/office/drawing/2018/hyperlinkcolor" val="tx"/>
                    </a:ext>
                  </a:extLst>
                </a:hlinkClick>
              </a:rPr>
              <a:t>www.fves.co</a:t>
            </a:r>
            <a:endParaRPr lang="en-US" dirty="0">
              <a:latin typeface="Calibri" panose="020F0502020204030204" pitchFamily="34" charset="0"/>
              <a:ea typeface="Calibri" panose="020F0502020204030204" pitchFamily="34" charset="0"/>
            </a:endParaRPr>
          </a:p>
          <a:p>
            <a:pPr marL="0" indent="0">
              <a:buFont typeface="Wingdings 2" panose="05020102010507070707" pitchFamily="18" charset="2"/>
              <a:buNone/>
            </a:pPr>
            <a:endParaRPr lang="en-CA" dirty="0"/>
          </a:p>
        </p:txBody>
      </p:sp>
    </p:spTree>
    <p:extLst>
      <p:ext uri="{BB962C8B-B14F-4D97-AF65-F5344CB8AC3E}">
        <p14:creationId xmlns:p14="http://schemas.microsoft.com/office/powerpoint/2010/main" val="2930887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B93856-9DF1-42CD-A1AC-EB01E264FC51}"/>
              </a:ext>
            </a:extLst>
          </p:cNvPr>
          <p:cNvSpPr>
            <a:spLocks noGrp="1"/>
          </p:cNvSpPr>
          <p:nvPr>
            <p:ph type="sldNum" sz="quarter" idx="12"/>
          </p:nvPr>
        </p:nvSpPr>
        <p:spPr/>
        <p:txBody>
          <a:bodyPr/>
          <a:lstStyle/>
          <a:p>
            <a:pPr defTabSz="914400"/>
            <a:fld id="{65413AC8-ED6C-4C08-93A1-712C1911CC44}" type="slidenum">
              <a:rPr lang="en-CA">
                <a:solidFill>
                  <a:prstClr val="black"/>
                </a:solidFill>
                <a:latin typeface="Calibri" panose="020F0502020204030204"/>
              </a:rPr>
              <a:pPr defTabSz="914400"/>
              <a:t>6</a:t>
            </a:fld>
            <a:endParaRPr lang="en-CA">
              <a:solidFill>
                <a:prstClr val="black"/>
              </a:solidFill>
              <a:latin typeface="Calibri" panose="020F0502020204030204"/>
            </a:endParaRPr>
          </a:p>
        </p:txBody>
      </p:sp>
      <p:sp>
        <p:nvSpPr>
          <p:cNvPr id="6" name="Content Placeholder 1">
            <a:extLst>
              <a:ext uri="{FF2B5EF4-FFF2-40B4-BE49-F238E27FC236}">
                <a16:creationId xmlns:a16="http://schemas.microsoft.com/office/drawing/2014/main" id="{25753EDF-114F-4BFD-9F7A-4F65B32A793B}"/>
              </a:ext>
            </a:extLst>
          </p:cNvPr>
          <p:cNvSpPr txBox="1">
            <a:spLocks/>
          </p:cNvSpPr>
          <p:nvPr/>
        </p:nvSpPr>
        <p:spPr>
          <a:xfrm>
            <a:off x="1780385" y="423845"/>
            <a:ext cx="8775716" cy="397896"/>
          </a:xfrm>
          <a:prstGeom prst="rect">
            <a:avLst/>
          </a:prstGeom>
        </p:spPr>
        <p:txBody>
          <a:bodyPr vert="horz" lIns="91440" tIns="45720" rIns="91440" bIns="45720" rtlCol="0" anchor="b">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0" baseline="0">
                <a:solidFill>
                  <a:srgbClr val="860038"/>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0" baseline="0">
                <a:solidFill>
                  <a:srgbClr val="696A6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0" baseline="0">
                <a:solidFill>
                  <a:srgbClr val="83A779"/>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0" baseline="0">
                <a:solidFill>
                  <a:srgbClr val="4B879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CA" sz="2600" b="1" dirty="0">
                <a:solidFill>
                  <a:prstClr val="black"/>
                </a:solidFill>
                <a:latin typeface="Calibri" panose="020F0502020204030204"/>
              </a:rPr>
              <a:t>Team Bios</a:t>
            </a:r>
          </a:p>
        </p:txBody>
      </p:sp>
      <p:pic>
        <p:nvPicPr>
          <p:cNvPr id="1026" name="Picture 2" descr="http://www.fves.co/test/wp-content/uploads/2017/02/atul-m-2.23.2017.jpg">
            <a:extLst>
              <a:ext uri="{FF2B5EF4-FFF2-40B4-BE49-F238E27FC236}">
                <a16:creationId xmlns:a16="http://schemas.microsoft.com/office/drawing/2014/main" id="{7F66BA6D-EB5D-4D42-A857-9EEE3DAAD88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5973" y="4887726"/>
            <a:ext cx="1040130" cy="104013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AAE94FEF-16B8-4564-86B8-70BB48F3DE5A}"/>
              </a:ext>
            </a:extLst>
          </p:cNvPr>
          <p:cNvSpPr/>
          <p:nvPr/>
        </p:nvSpPr>
        <p:spPr>
          <a:xfrm>
            <a:off x="2166257" y="4849386"/>
            <a:ext cx="9535886" cy="1646605"/>
          </a:xfrm>
          <a:prstGeom prst="rect">
            <a:avLst/>
          </a:prstGeom>
        </p:spPr>
        <p:txBody>
          <a:bodyPr wrap="square">
            <a:spAutoFit/>
          </a:bodyPr>
          <a:lstStyle/>
          <a:p>
            <a:pPr defTabSz="914400"/>
            <a:r>
              <a:rPr lang="en-US" sz="1200" b="1" dirty="0">
                <a:solidFill>
                  <a:srgbClr val="007698"/>
                </a:solidFill>
                <a:latin typeface="Open Sans"/>
              </a:rPr>
              <a:t>Atul </a:t>
            </a:r>
            <a:r>
              <a:rPr lang="en-US" sz="1200" b="1" dirty="0">
                <a:solidFill>
                  <a:srgbClr val="444444"/>
                </a:solidFill>
                <a:latin typeface="Open Sans"/>
              </a:rPr>
              <a:t>Mahajan</a:t>
            </a:r>
            <a:endParaRPr lang="en-US" sz="1200" b="1" dirty="0">
              <a:solidFill>
                <a:srgbClr val="007698"/>
              </a:solidFill>
              <a:latin typeface="Open Sans"/>
            </a:endParaRPr>
          </a:p>
          <a:p>
            <a:pPr defTabSz="914400"/>
            <a:r>
              <a:rPr lang="en-US" sz="1200" b="1" dirty="0">
                <a:solidFill>
                  <a:srgbClr val="444444"/>
                </a:solidFill>
                <a:latin typeface="Open Sans"/>
              </a:rPr>
              <a:t>President &amp; CEO</a:t>
            </a:r>
          </a:p>
          <a:p>
            <a:pPr algn="just" defTabSz="914400"/>
            <a:r>
              <a:rPr lang="en-US" sz="1100" b="1" dirty="0">
                <a:solidFill>
                  <a:prstClr val="black"/>
                </a:solidFill>
                <a:latin typeface="Calibri" panose="020F0502020204030204"/>
              </a:rPr>
              <a:t>Atul has managed strategic growth and change management initiatives in diverse corporate cultures, including start-up venture and regulated utility. Most recently, as the CEO of an Ontario based electric Utility (Oshawa Power), Atul played a pivotal role in developing and implementing their strategic plan. For more than a decade, he was responsible for appropriate resource allocation to grow the Utility’s business in energy distribution/generation, district energy and wholesale telecom services. He has extensive experience in successfully identifying, negotiating and structuring strategic partnerships and alliances. Atul has keen interest, knowledge and experience, in developing, building, financing, constructing and commissioning distributed energy infrastructure projects. He is a frequent speaker at local and international conferences on emerging energy delivery solutions, such as distributed generation, district energy, solar plus storage and microGrids. </a:t>
            </a:r>
            <a:endParaRPr lang="en-US" sz="1100" b="1" dirty="0">
              <a:solidFill>
                <a:srgbClr val="444444"/>
              </a:solidFill>
              <a:latin typeface="Open Sans"/>
            </a:endParaRPr>
          </a:p>
        </p:txBody>
      </p:sp>
      <p:pic>
        <p:nvPicPr>
          <p:cNvPr id="1028" name="Picture 4" descr="http://www.fves.co/test/wp-content/uploads/2017/09/fabio_s_bio_img_9.27.2017.jpg">
            <a:extLst>
              <a:ext uri="{FF2B5EF4-FFF2-40B4-BE49-F238E27FC236}">
                <a16:creationId xmlns:a16="http://schemas.microsoft.com/office/drawing/2014/main" id="{0A16E38C-BDD8-4F6C-AF18-565B3C69A78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5973" y="2841012"/>
            <a:ext cx="1040130" cy="104013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587681A2-5A77-4F7D-A909-EC6057102CD9}"/>
              </a:ext>
            </a:extLst>
          </p:cNvPr>
          <p:cNvSpPr/>
          <p:nvPr/>
        </p:nvSpPr>
        <p:spPr>
          <a:xfrm>
            <a:off x="2166256" y="2764572"/>
            <a:ext cx="9312729" cy="1646605"/>
          </a:xfrm>
          <a:prstGeom prst="rect">
            <a:avLst/>
          </a:prstGeom>
        </p:spPr>
        <p:txBody>
          <a:bodyPr wrap="square">
            <a:spAutoFit/>
          </a:bodyPr>
          <a:lstStyle/>
          <a:p>
            <a:pPr defTabSz="914400"/>
            <a:r>
              <a:rPr lang="en-US" sz="1200" b="1" dirty="0">
                <a:solidFill>
                  <a:srgbClr val="007698"/>
                </a:solidFill>
                <a:latin typeface="Open Sans"/>
              </a:rPr>
              <a:t>Fabio </a:t>
            </a:r>
            <a:r>
              <a:rPr lang="en-US" sz="1200" b="1" dirty="0">
                <a:solidFill>
                  <a:srgbClr val="444444"/>
                </a:solidFill>
                <a:latin typeface="Open Sans"/>
              </a:rPr>
              <a:t>Schuler</a:t>
            </a:r>
            <a:endParaRPr lang="en-US" sz="1200" b="1" dirty="0">
              <a:solidFill>
                <a:srgbClr val="007698"/>
              </a:solidFill>
              <a:latin typeface="Open Sans"/>
            </a:endParaRPr>
          </a:p>
          <a:p>
            <a:pPr defTabSz="914400"/>
            <a:r>
              <a:rPr lang="en-US" sz="1200" b="1" dirty="0">
                <a:solidFill>
                  <a:srgbClr val="444444"/>
                </a:solidFill>
                <a:latin typeface="Open Sans"/>
              </a:rPr>
              <a:t>SVP Operations</a:t>
            </a:r>
          </a:p>
          <a:p>
            <a:pPr algn="just" defTabSz="914400"/>
            <a:r>
              <a:rPr lang="en-US" sz="1100" b="1" dirty="0">
                <a:solidFill>
                  <a:prstClr val="black"/>
                </a:solidFill>
                <a:latin typeface="Calibri" panose="020F0502020204030204"/>
              </a:rPr>
              <a:t>Fabio is a well-recognized leader with over 30 years of power industry experience, including 20 years in a senior leadership position managing the assets of a large Distributed Cogeneration Asset. Fabio’s vast and hands-on experience with distributed cogeneration plants (from 50 to 225 MW) encompasses; preparation of feasibility reports, implementing risk management processes, developing and implementing preventative and corrective maintenance procedures, operations, full oversight and responsibility for the P&amp;L. Fabio is a team player with excellent leadership and technical skills. A dynamic and accomplished power plant specialist with a rich experience of management, commissioning, troubleshooting, operation and maintenance, Fabio is a registered Professional Engineer with the society of Professional Engineers of Ontario (PEO) and an Operating Engineer with Technical Standards and Safety Authority (TSSA)</a:t>
            </a:r>
          </a:p>
        </p:txBody>
      </p:sp>
      <p:pic>
        <p:nvPicPr>
          <p:cNvPr id="8" name="Picture 2" descr="http://www.fves.co/wp-content/uploads/2018/08/peter-g-pic-8.16.2018.jpg">
            <a:extLst>
              <a:ext uri="{FF2B5EF4-FFF2-40B4-BE49-F238E27FC236}">
                <a16:creationId xmlns:a16="http://schemas.microsoft.com/office/drawing/2014/main" id="{B9E08B58-BDFF-4109-9AE6-B06D5865AAF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5973" y="917513"/>
            <a:ext cx="1040130" cy="104013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1747C649-C761-4293-8575-379E1EA9AE53}"/>
              </a:ext>
            </a:extLst>
          </p:cNvPr>
          <p:cNvSpPr/>
          <p:nvPr/>
        </p:nvSpPr>
        <p:spPr>
          <a:xfrm>
            <a:off x="2166257" y="745301"/>
            <a:ext cx="9274629" cy="1754326"/>
          </a:xfrm>
          <a:prstGeom prst="rect">
            <a:avLst/>
          </a:prstGeom>
        </p:spPr>
        <p:txBody>
          <a:bodyPr wrap="square">
            <a:spAutoFit/>
          </a:bodyPr>
          <a:lstStyle/>
          <a:p>
            <a:pPr defTabSz="914400"/>
            <a:r>
              <a:rPr lang="en-US" sz="1200" b="1" dirty="0">
                <a:solidFill>
                  <a:srgbClr val="007698"/>
                </a:solidFill>
                <a:latin typeface="Open Sans"/>
              </a:rPr>
              <a:t>Peter </a:t>
            </a:r>
            <a:r>
              <a:rPr lang="en-US" sz="1200" b="1" dirty="0">
                <a:solidFill>
                  <a:srgbClr val="444444"/>
                </a:solidFill>
                <a:latin typeface="Open Sans"/>
              </a:rPr>
              <a:t>Goldman</a:t>
            </a:r>
          </a:p>
          <a:p>
            <a:pPr defTabSz="914400"/>
            <a:r>
              <a:rPr lang="en-US" sz="1200" b="1" dirty="0">
                <a:solidFill>
                  <a:prstClr val="black"/>
                </a:solidFill>
                <a:latin typeface="Calibri" panose="020F0502020204030204"/>
              </a:rPr>
              <a:t>Senior Developer – Energy Solutions</a:t>
            </a:r>
          </a:p>
          <a:p>
            <a:pPr defTabSz="914400"/>
            <a:r>
              <a:rPr lang="en-US" sz="1200" b="1" dirty="0">
                <a:solidFill>
                  <a:prstClr val="black"/>
                </a:solidFill>
                <a:latin typeface="Calibri" panose="020F0502020204030204"/>
              </a:rPr>
              <a:t>With over 30 years of energy management experience in the industrial sector, Peter is responsible for growing, developing and executing site specific energy solutions, ranging from Combined Heat and Power (CHP) and Global Adjustment mitigation to on-site energy management.</a:t>
            </a:r>
          </a:p>
          <a:p>
            <a:pPr defTabSz="914400"/>
            <a:r>
              <a:rPr lang="en-US" sz="1200" b="1" dirty="0">
                <a:solidFill>
                  <a:prstClr val="black"/>
                </a:solidFill>
                <a:latin typeface="Calibri" panose="020F0502020204030204"/>
              </a:rPr>
              <a:t>Most recently Peter helped Toronto Hydro identify and evaluate CHP opportunities in all commercial sectors. He also managed the review of the CHP engineering reports and the corresponding IESO incentive applications. Prior to that he managed the industrial sales and marketing group at Enbridge Gas, responsible for development and delivery of an energy saving program to the industrial sector. Over the years Peter’s team delivered tens of millions of dollars of energy savings both gas and electricity for their customers.</a:t>
            </a:r>
          </a:p>
          <a:p>
            <a:pPr defTabSz="914400"/>
            <a:r>
              <a:rPr lang="en-US" sz="1200" b="1" dirty="0">
                <a:solidFill>
                  <a:prstClr val="black"/>
                </a:solidFill>
                <a:latin typeface="Calibri" panose="020F0502020204030204"/>
              </a:rPr>
              <a:t>Peter studied Mechanical Technology at Ryerson University. He is a Certified Energy Manager (CEM)</a:t>
            </a:r>
          </a:p>
        </p:txBody>
      </p:sp>
    </p:spTree>
    <p:extLst>
      <p:ext uri="{BB962C8B-B14F-4D97-AF65-F5344CB8AC3E}">
        <p14:creationId xmlns:p14="http://schemas.microsoft.com/office/powerpoint/2010/main" val="1475482599"/>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694</TotalTime>
  <Words>905</Words>
  <Application>Microsoft Office PowerPoint</Application>
  <PresentationFormat>Widescreen</PresentationFormat>
  <Paragraphs>57</Paragraphs>
  <Slides>6</Slides>
  <Notes>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6</vt:i4>
      </vt:variant>
    </vt:vector>
  </HeadingPairs>
  <TitlesOfParts>
    <vt:vector size="15" baseType="lpstr">
      <vt:lpstr>Arial</vt:lpstr>
      <vt:lpstr>Calibri</vt:lpstr>
      <vt:lpstr>Calibri Light</vt:lpstr>
      <vt:lpstr>Gill Sans MT</vt:lpstr>
      <vt:lpstr>Open Sans</vt:lpstr>
      <vt:lpstr>Times New Roman</vt:lpstr>
      <vt:lpstr>Wingdings 2</vt:lpstr>
      <vt:lpstr>Dividend</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FVES Saves you money</dc:title>
  <dc:creator>User</dc:creator>
  <cp:lastModifiedBy>gaurav aggarwal</cp:lastModifiedBy>
  <cp:revision>72</cp:revision>
  <dcterms:created xsi:type="dcterms:W3CDTF">2019-01-30T00:03:05Z</dcterms:created>
  <dcterms:modified xsi:type="dcterms:W3CDTF">2020-02-18T19:50:30Z</dcterms:modified>
</cp:coreProperties>
</file>